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362" r:id="rId4"/>
    <p:sldId id="260" r:id="rId5"/>
    <p:sldId id="261" r:id="rId6"/>
    <p:sldId id="262" r:id="rId7"/>
    <p:sldId id="263" r:id="rId8"/>
    <p:sldId id="264" r:id="rId9"/>
    <p:sldId id="265" r:id="rId10"/>
    <p:sldId id="266" r:id="rId11"/>
    <p:sldId id="334" r:id="rId12"/>
    <p:sldId id="349" r:id="rId13"/>
    <p:sldId id="351" r:id="rId14"/>
    <p:sldId id="355" r:id="rId15"/>
    <p:sldId id="357" r:id="rId16"/>
    <p:sldId id="358" r:id="rId17"/>
    <p:sldId id="359" r:id="rId18"/>
    <p:sldId id="360" r:id="rId19"/>
    <p:sldId id="361" r:id="rId20"/>
    <p:sldId id="350" r:id="rId21"/>
    <p:sldId id="352" r:id="rId22"/>
    <p:sldId id="356" r:id="rId23"/>
    <p:sldId id="353" r:id="rId24"/>
    <p:sldId id="354" r:id="rId25"/>
    <p:sldId id="310" r:id="rId26"/>
    <p:sldId id="364" r:id="rId27"/>
    <p:sldId id="365" r:id="rId28"/>
    <p:sldId id="366" r:id="rId29"/>
    <p:sldId id="367" r:id="rId30"/>
    <p:sldId id="368" r:id="rId31"/>
    <p:sldId id="369" r:id="rId32"/>
    <p:sldId id="370" r:id="rId33"/>
    <p:sldId id="371" r:id="rId34"/>
    <p:sldId id="372" r:id="rId35"/>
    <p:sldId id="373" r:id="rId36"/>
    <p:sldId id="374" r:id="rId37"/>
    <p:sldId id="375" r:id="rId38"/>
    <p:sldId id="377" r:id="rId39"/>
    <p:sldId id="378" r:id="rId40"/>
    <p:sldId id="379" r:id="rId41"/>
    <p:sldId id="380" r:id="rId42"/>
    <p:sldId id="381" r:id="rId43"/>
    <p:sldId id="382" r:id="rId44"/>
    <p:sldId id="383" r:id="rId45"/>
    <p:sldId id="384" r:id="rId46"/>
    <p:sldId id="363" r:id="rId47"/>
    <p:sldId id="311" r:id="rId48"/>
    <p:sldId id="312" r:id="rId49"/>
    <p:sldId id="313" r:id="rId50"/>
    <p:sldId id="314" r:id="rId51"/>
    <p:sldId id="315" r:id="rId52"/>
    <p:sldId id="317" r:id="rId53"/>
    <p:sldId id="318" r:id="rId54"/>
    <p:sldId id="319" r:id="rId55"/>
    <p:sldId id="320" r:id="rId56"/>
    <p:sldId id="321" r:id="rId57"/>
    <p:sldId id="331" r:id="rId58"/>
    <p:sldId id="332" r:id="rId59"/>
    <p:sldId id="333" r:id="rId60"/>
    <p:sldId id="258" r:id="rId61"/>
    <p:sldId id="259" r:id="rId6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09"/>
    <p:restoredTop sz="97030"/>
  </p:normalViewPr>
  <p:slideViewPr>
    <p:cSldViewPr snapToGrid="0" snapToObjects="1">
      <p:cViewPr varScale="1">
        <p:scale>
          <a:sx n="93" d="100"/>
          <a:sy n="93" d="100"/>
        </p:scale>
        <p:origin x="1288"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50F2D1-8A4E-B346-7907-2E48281BBFEA}"/>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C9B7510-4CA0-9B23-D169-7B28947D4C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A70C004C-9B5F-16FD-CB0E-27EA8A5DABA0}"/>
              </a:ext>
            </a:extLst>
          </p:cNvPr>
          <p:cNvSpPr>
            <a:spLocks noGrp="1"/>
          </p:cNvSpPr>
          <p:nvPr>
            <p:ph type="dt" sz="half" idx="10"/>
          </p:nvPr>
        </p:nvSpPr>
        <p:spPr/>
        <p:txBody>
          <a:bodyPr/>
          <a:lstStyle/>
          <a:p>
            <a:fld id="{8E7E4A26-2FC9-924A-AD93-2BE717FD6B6F}" type="datetimeFigureOut">
              <a:rPr lang="pt-BR" smtClean="0"/>
              <a:t>13/01/2026</a:t>
            </a:fld>
            <a:endParaRPr lang="pt-BR"/>
          </a:p>
        </p:txBody>
      </p:sp>
      <p:sp>
        <p:nvSpPr>
          <p:cNvPr id="5" name="Espaço Reservado para Rodapé 4">
            <a:extLst>
              <a:ext uri="{FF2B5EF4-FFF2-40B4-BE49-F238E27FC236}">
                <a16:creationId xmlns:a16="http://schemas.microsoft.com/office/drawing/2014/main" id="{DEB2B34A-35F0-3A85-45CD-7867D57B00A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712EE82-0700-8009-F0D3-0C172BC1A6C4}"/>
              </a:ext>
            </a:extLst>
          </p:cNvPr>
          <p:cNvSpPr>
            <a:spLocks noGrp="1"/>
          </p:cNvSpPr>
          <p:nvPr>
            <p:ph type="sldNum" sz="quarter" idx="12"/>
          </p:nvPr>
        </p:nvSpPr>
        <p:spPr/>
        <p:txBody>
          <a:bodyPr/>
          <a:lstStyle/>
          <a:p>
            <a:fld id="{44FE6092-1B4A-0F48-BECC-EF047CCBCCC3}" type="slidenum">
              <a:rPr lang="pt-BR" smtClean="0"/>
              <a:t>‹nº›</a:t>
            </a:fld>
            <a:endParaRPr lang="pt-BR"/>
          </a:p>
        </p:txBody>
      </p:sp>
    </p:spTree>
    <p:extLst>
      <p:ext uri="{BB962C8B-B14F-4D97-AF65-F5344CB8AC3E}">
        <p14:creationId xmlns:p14="http://schemas.microsoft.com/office/powerpoint/2010/main" val="1038179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032D21-A6B7-0C9B-EA49-916A89595ABF}"/>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49317978-8029-2962-D28C-5A94025F3410}"/>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642761A-13EF-0155-60E9-B1C2D5FCF75C}"/>
              </a:ext>
            </a:extLst>
          </p:cNvPr>
          <p:cNvSpPr>
            <a:spLocks noGrp="1"/>
          </p:cNvSpPr>
          <p:nvPr>
            <p:ph type="dt" sz="half" idx="10"/>
          </p:nvPr>
        </p:nvSpPr>
        <p:spPr/>
        <p:txBody>
          <a:bodyPr/>
          <a:lstStyle/>
          <a:p>
            <a:fld id="{8E7E4A26-2FC9-924A-AD93-2BE717FD6B6F}" type="datetimeFigureOut">
              <a:rPr lang="pt-BR" smtClean="0"/>
              <a:t>13/01/2026</a:t>
            </a:fld>
            <a:endParaRPr lang="pt-BR"/>
          </a:p>
        </p:txBody>
      </p:sp>
      <p:sp>
        <p:nvSpPr>
          <p:cNvPr id="5" name="Espaço Reservado para Rodapé 4">
            <a:extLst>
              <a:ext uri="{FF2B5EF4-FFF2-40B4-BE49-F238E27FC236}">
                <a16:creationId xmlns:a16="http://schemas.microsoft.com/office/drawing/2014/main" id="{3B3994CC-C32A-A2E8-30FC-FDDC3EB289C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77450AC-BE4B-7A04-D805-91BDFF08BFE7}"/>
              </a:ext>
            </a:extLst>
          </p:cNvPr>
          <p:cNvSpPr>
            <a:spLocks noGrp="1"/>
          </p:cNvSpPr>
          <p:nvPr>
            <p:ph type="sldNum" sz="quarter" idx="12"/>
          </p:nvPr>
        </p:nvSpPr>
        <p:spPr/>
        <p:txBody>
          <a:bodyPr/>
          <a:lstStyle/>
          <a:p>
            <a:fld id="{44FE6092-1B4A-0F48-BECC-EF047CCBCCC3}" type="slidenum">
              <a:rPr lang="pt-BR" smtClean="0"/>
              <a:t>‹nº›</a:t>
            </a:fld>
            <a:endParaRPr lang="pt-BR"/>
          </a:p>
        </p:txBody>
      </p:sp>
    </p:spTree>
    <p:extLst>
      <p:ext uri="{BB962C8B-B14F-4D97-AF65-F5344CB8AC3E}">
        <p14:creationId xmlns:p14="http://schemas.microsoft.com/office/powerpoint/2010/main" val="2133365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F875926-5743-621F-EFA2-DD2D5AA99467}"/>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D7BD538E-E9F0-76AE-BC4D-46F4C477052B}"/>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574A65D-F5A8-C08F-FE16-48D8283DCF54}"/>
              </a:ext>
            </a:extLst>
          </p:cNvPr>
          <p:cNvSpPr>
            <a:spLocks noGrp="1"/>
          </p:cNvSpPr>
          <p:nvPr>
            <p:ph type="dt" sz="half" idx="10"/>
          </p:nvPr>
        </p:nvSpPr>
        <p:spPr/>
        <p:txBody>
          <a:bodyPr/>
          <a:lstStyle/>
          <a:p>
            <a:fld id="{8E7E4A26-2FC9-924A-AD93-2BE717FD6B6F}" type="datetimeFigureOut">
              <a:rPr lang="pt-BR" smtClean="0"/>
              <a:t>13/01/2026</a:t>
            </a:fld>
            <a:endParaRPr lang="pt-BR"/>
          </a:p>
        </p:txBody>
      </p:sp>
      <p:sp>
        <p:nvSpPr>
          <p:cNvPr id="5" name="Espaço Reservado para Rodapé 4">
            <a:extLst>
              <a:ext uri="{FF2B5EF4-FFF2-40B4-BE49-F238E27FC236}">
                <a16:creationId xmlns:a16="http://schemas.microsoft.com/office/drawing/2014/main" id="{12895AA5-5CD3-46DB-F055-FD9F7747AE4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C76D428-B88C-D45E-E6C5-29D4211C2258}"/>
              </a:ext>
            </a:extLst>
          </p:cNvPr>
          <p:cNvSpPr>
            <a:spLocks noGrp="1"/>
          </p:cNvSpPr>
          <p:nvPr>
            <p:ph type="sldNum" sz="quarter" idx="12"/>
          </p:nvPr>
        </p:nvSpPr>
        <p:spPr/>
        <p:txBody>
          <a:bodyPr/>
          <a:lstStyle/>
          <a:p>
            <a:fld id="{44FE6092-1B4A-0F48-BECC-EF047CCBCCC3}" type="slidenum">
              <a:rPr lang="pt-BR" smtClean="0"/>
              <a:t>‹nº›</a:t>
            </a:fld>
            <a:endParaRPr lang="pt-BR"/>
          </a:p>
        </p:txBody>
      </p:sp>
    </p:spTree>
    <p:extLst>
      <p:ext uri="{BB962C8B-B14F-4D97-AF65-F5344CB8AC3E}">
        <p14:creationId xmlns:p14="http://schemas.microsoft.com/office/powerpoint/2010/main" val="257853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B78C6-5535-27D1-558D-A87EDB3EE7B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FB8E358-461F-28FA-1DF2-B977663C09FB}"/>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2CDEE59-43D0-0DCD-A519-204B5520DCC7}"/>
              </a:ext>
            </a:extLst>
          </p:cNvPr>
          <p:cNvSpPr>
            <a:spLocks noGrp="1"/>
          </p:cNvSpPr>
          <p:nvPr>
            <p:ph type="dt" sz="half" idx="10"/>
          </p:nvPr>
        </p:nvSpPr>
        <p:spPr/>
        <p:txBody>
          <a:bodyPr/>
          <a:lstStyle/>
          <a:p>
            <a:fld id="{8E7E4A26-2FC9-924A-AD93-2BE717FD6B6F}" type="datetimeFigureOut">
              <a:rPr lang="pt-BR" smtClean="0"/>
              <a:t>13/01/2026</a:t>
            </a:fld>
            <a:endParaRPr lang="pt-BR"/>
          </a:p>
        </p:txBody>
      </p:sp>
      <p:sp>
        <p:nvSpPr>
          <p:cNvPr id="5" name="Espaço Reservado para Rodapé 4">
            <a:extLst>
              <a:ext uri="{FF2B5EF4-FFF2-40B4-BE49-F238E27FC236}">
                <a16:creationId xmlns:a16="http://schemas.microsoft.com/office/drawing/2014/main" id="{EF6A8DBE-1F17-EB4B-5A76-1ADF75DE904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FF07DF2-EDFF-A319-62EF-E7930E84A521}"/>
              </a:ext>
            </a:extLst>
          </p:cNvPr>
          <p:cNvSpPr>
            <a:spLocks noGrp="1"/>
          </p:cNvSpPr>
          <p:nvPr>
            <p:ph type="sldNum" sz="quarter" idx="12"/>
          </p:nvPr>
        </p:nvSpPr>
        <p:spPr/>
        <p:txBody>
          <a:bodyPr/>
          <a:lstStyle/>
          <a:p>
            <a:fld id="{44FE6092-1B4A-0F48-BECC-EF047CCBCCC3}" type="slidenum">
              <a:rPr lang="pt-BR" smtClean="0"/>
              <a:t>‹nº›</a:t>
            </a:fld>
            <a:endParaRPr lang="pt-BR"/>
          </a:p>
        </p:txBody>
      </p:sp>
    </p:spTree>
    <p:extLst>
      <p:ext uri="{BB962C8B-B14F-4D97-AF65-F5344CB8AC3E}">
        <p14:creationId xmlns:p14="http://schemas.microsoft.com/office/powerpoint/2010/main" val="295419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B5DE8C-170E-51F5-1D89-728A6DF9972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B3C7E0DA-C0C9-31EA-73FE-90C75F0953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9CDD2EDE-9042-8E55-6F88-060E8C580CD8}"/>
              </a:ext>
            </a:extLst>
          </p:cNvPr>
          <p:cNvSpPr>
            <a:spLocks noGrp="1"/>
          </p:cNvSpPr>
          <p:nvPr>
            <p:ph type="dt" sz="half" idx="10"/>
          </p:nvPr>
        </p:nvSpPr>
        <p:spPr/>
        <p:txBody>
          <a:bodyPr/>
          <a:lstStyle/>
          <a:p>
            <a:fld id="{8E7E4A26-2FC9-924A-AD93-2BE717FD6B6F}" type="datetimeFigureOut">
              <a:rPr lang="pt-BR" smtClean="0"/>
              <a:t>13/01/2026</a:t>
            </a:fld>
            <a:endParaRPr lang="pt-BR"/>
          </a:p>
        </p:txBody>
      </p:sp>
      <p:sp>
        <p:nvSpPr>
          <p:cNvPr id="5" name="Espaço Reservado para Rodapé 4">
            <a:extLst>
              <a:ext uri="{FF2B5EF4-FFF2-40B4-BE49-F238E27FC236}">
                <a16:creationId xmlns:a16="http://schemas.microsoft.com/office/drawing/2014/main" id="{DC4278CD-ADE7-29A8-ADBB-8EF6F24C2D1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E1C83CF-3C2B-D858-B455-A6BFFADED606}"/>
              </a:ext>
            </a:extLst>
          </p:cNvPr>
          <p:cNvSpPr>
            <a:spLocks noGrp="1"/>
          </p:cNvSpPr>
          <p:nvPr>
            <p:ph type="sldNum" sz="quarter" idx="12"/>
          </p:nvPr>
        </p:nvSpPr>
        <p:spPr/>
        <p:txBody>
          <a:bodyPr/>
          <a:lstStyle/>
          <a:p>
            <a:fld id="{44FE6092-1B4A-0F48-BECC-EF047CCBCCC3}" type="slidenum">
              <a:rPr lang="pt-BR" smtClean="0"/>
              <a:t>‹nº›</a:t>
            </a:fld>
            <a:endParaRPr lang="pt-BR"/>
          </a:p>
        </p:txBody>
      </p:sp>
    </p:spTree>
    <p:extLst>
      <p:ext uri="{BB962C8B-B14F-4D97-AF65-F5344CB8AC3E}">
        <p14:creationId xmlns:p14="http://schemas.microsoft.com/office/powerpoint/2010/main" val="2023323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3AA511-645D-E91B-0567-AE6C632111B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2B65804-761A-3BE0-7D0E-4304456A8C80}"/>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AF0A7C8-A518-635F-6C79-6794076E0DA0}"/>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9428CE87-9168-85C1-65B9-ED20FAF16805}"/>
              </a:ext>
            </a:extLst>
          </p:cNvPr>
          <p:cNvSpPr>
            <a:spLocks noGrp="1"/>
          </p:cNvSpPr>
          <p:nvPr>
            <p:ph type="dt" sz="half" idx="10"/>
          </p:nvPr>
        </p:nvSpPr>
        <p:spPr/>
        <p:txBody>
          <a:bodyPr/>
          <a:lstStyle/>
          <a:p>
            <a:fld id="{8E7E4A26-2FC9-924A-AD93-2BE717FD6B6F}" type="datetimeFigureOut">
              <a:rPr lang="pt-BR" smtClean="0"/>
              <a:t>13/01/2026</a:t>
            </a:fld>
            <a:endParaRPr lang="pt-BR"/>
          </a:p>
        </p:txBody>
      </p:sp>
      <p:sp>
        <p:nvSpPr>
          <p:cNvPr id="6" name="Espaço Reservado para Rodapé 5">
            <a:extLst>
              <a:ext uri="{FF2B5EF4-FFF2-40B4-BE49-F238E27FC236}">
                <a16:creationId xmlns:a16="http://schemas.microsoft.com/office/drawing/2014/main" id="{463E2B2B-EB4C-D520-CB4F-CD319889E0A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CD15C09-9658-3FCD-FF50-31F865EF81F7}"/>
              </a:ext>
            </a:extLst>
          </p:cNvPr>
          <p:cNvSpPr>
            <a:spLocks noGrp="1"/>
          </p:cNvSpPr>
          <p:nvPr>
            <p:ph type="sldNum" sz="quarter" idx="12"/>
          </p:nvPr>
        </p:nvSpPr>
        <p:spPr/>
        <p:txBody>
          <a:bodyPr/>
          <a:lstStyle/>
          <a:p>
            <a:fld id="{44FE6092-1B4A-0F48-BECC-EF047CCBCCC3}" type="slidenum">
              <a:rPr lang="pt-BR" smtClean="0"/>
              <a:t>‹nº›</a:t>
            </a:fld>
            <a:endParaRPr lang="pt-BR"/>
          </a:p>
        </p:txBody>
      </p:sp>
    </p:spTree>
    <p:extLst>
      <p:ext uri="{BB962C8B-B14F-4D97-AF65-F5344CB8AC3E}">
        <p14:creationId xmlns:p14="http://schemas.microsoft.com/office/powerpoint/2010/main" val="3685924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931B2E-AA22-73DF-A52A-8A70505E7937}"/>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BBEB0F41-4940-2585-CF07-6AA92CCB50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C4739A08-F2F9-AE29-BC08-7D0DACA156F4}"/>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63F2FD8E-9F77-E638-C6C8-3D2FB23394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346A4EA5-E0D9-4949-60E6-D306CAC17BC7}"/>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E3F45408-D2A4-3492-784B-779B1561A8E7}"/>
              </a:ext>
            </a:extLst>
          </p:cNvPr>
          <p:cNvSpPr>
            <a:spLocks noGrp="1"/>
          </p:cNvSpPr>
          <p:nvPr>
            <p:ph type="dt" sz="half" idx="10"/>
          </p:nvPr>
        </p:nvSpPr>
        <p:spPr/>
        <p:txBody>
          <a:bodyPr/>
          <a:lstStyle/>
          <a:p>
            <a:fld id="{8E7E4A26-2FC9-924A-AD93-2BE717FD6B6F}" type="datetimeFigureOut">
              <a:rPr lang="pt-BR" smtClean="0"/>
              <a:t>13/01/2026</a:t>
            </a:fld>
            <a:endParaRPr lang="pt-BR"/>
          </a:p>
        </p:txBody>
      </p:sp>
      <p:sp>
        <p:nvSpPr>
          <p:cNvPr id="8" name="Espaço Reservado para Rodapé 7">
            <a:extLst>
              <a:ext uri="{FF2B5EF4-FFF2-40B4-BE49-F238E27FC236}">
                <a16:creationId xmlns:a16="http://schemas.microsoft.com/office/drawing/2014/main" id="{48CDE7EB-F194-F6C5-BAF4-69F59E9E0CBB}"/>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D50D8957-1E1D-E133-2534-1A1DFB3D6147}"/>
              </a:ext>
            </a:extLst>
          </p:cNvPr>
          <p:cNvSpPr>
            <a:spLocks noGrp="1"/>
          </p:cNvSpPr>
          <p:nvPr>
            <p:ph type="sldNum" sz="quarter" idx="12"/>
          </p:nvPr>
        </p:nvSpPr>
        <p:spPr/>
        <p:txBody>
          <a:bodyPr/>
          <a:lstStyle/>
          <a:p>
            <a:fld id="{44FE6092-1B4A-0F48-BECC-EF047CCBCCC3}" type="slidenum">
              <a:rPr lang="pt-BR" smtClean="0"/>
              <a:t>‹nº›</a:t>
            </a:fld>
            <a:endParaRPr lang="pt-BR"/>
          </a:p>
        </p:txBody>
      </p:sp>
    </p:spTree>
    <p:extLst>
      <p:ext uri="{BB962C8B-B14F-4D97-AF65-F5344CB8AC3E}">
        <p14:creationId xmlns:p14="http://schemas.microsoft.com/office/powerpoint/2010/main" val="1474833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5A61EF-34F1-BF03-5EE3-CBC5C98839BF}"/>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DB0ABE2-52DE-78E5-6A02-88FCFDF11DE9}"/>
              </a:ext>
            </a:extLst>
          </p:cNvPr>
          <p:cNvSpPr>
            <a:spLocks noGrp="1"/>
          </p:cNvSpPr>
          <p:nvPr>
            <p:ph type="dt" sz="half" idx="10"/>
          </p:nvPr>
        </p:nvSpPr>
        <p:spPr/>
        <p:txBody>
          <a:bodyPr/>
          <a:lstStyle/>
          <a:p>
            <a:fld id="{8E7E4A26-2FC9-924A-AD93-2BE717FD6B6F}" type="datetimeFigureOut">
              <a:rPr lang="pt-BR" smtClean="0"/>
              <a:t>13/01/2026</a:t>
            </a:fld>
            <a:endParaRPr lang="pt-BR"/>
          </a:p>
        </p:txBody>
      </p:sp>
      <p:sp>
        <p:nvSpPr>
          <p:cNvPr id="4" name="Espaço Reservado para Rodapé 3">
            <a:extLst>
              <a:ext uri="{FF2B5EF4-FFF2-40B4-BE49-F238E27FC236}">
                <a16:creationId xmlns:a16="http://schemas.microsoft.com/office/drawing/2014/main" id="{469805DF-337F-50E3-8BEE-8D8A362E71F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52554EDD-EC51-6581-01B8-BA60943645F8}"/>
              </a:ext>
            </a:extLst>
          </p:cNvPr>
          <p:cNvSpPr>
            <a:spLocks noGrp="1"/>
          </p:cNvSpPr>
          <p:nvPr>
            <p:ph type="sldNum" sz="quarter" idx="12"/>
          </p:nvPr>
        </p:nvSpPr>
        <p:spPr/>
        <p:txBody>
          <a:bodyPr/>
          <a:lstStyle/>
          <a:p>
            <a:fld id="{44FE6092-1B4A-0F48-BECC-EF047CCBCCC3}" type="slidenum">
              <a:rPr lang="pt-BR" smtClean="0"/>
              <a:t>‹nº›</a:t>
            </a:fld>
            <a:endParaRPr lang="pt-BR"/>
          </a:p>
        </p:txBody>
      </p:sp>
    </p:spTree>
    <p:extLst>
      <p:ext uri="{BB962C8B-B14F-4D97-AF65-F5344CB8AC3E}">
        <p14:creationId xmlns:p14="http://schemas.microsoft.com/office/powerpoint/2010/main" val="43967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0B1E9345-C827-074F-C42F-22C05A498A1B}"/>
              </a:ext>
            </a:extLst>
          </p:cNvPr>
          <p:cNvSpPr>
            <a:spLocks noGrp="1"/>
          </p:cNvSpPr>
          <p:nvPr>
            <p:ph type="dt" sz="half" idx="10"/>
          </p:nvPr>
        </p:nvSpPr>
        <p:spPr/>
        <p:txBody>
          <a:bodyPr/>
          <a:lstStyle/>
          <a:p>
            <a:fld id="{8E7E4A26-2FC9-924A-AD93-2BE717FD6B6F}" type="datetimeFigureOut">
              <a:rPr lang="pt-BR" smtClean="0"/>
              <a:t>13/01/2026</a:t>
            </a:fld>
            <a:endParaRPr lang="pt-BR"/>
          </a:p>
        </p:txBody>
      </p:sp>
      <p:sp>
        <p:nvSpPr>
          <p:cNvPr id="3" name="Espaço Reservado para Rodapé 2">
            <a:extLst>
              <a:ext uri="{FF2B5EF4-FFF2-40B4-BE49-F238E27FC236}">
                <a16:creationId xmlns:a16="http://schemas.microsoft.com/office/drawing/2014/main" id="{F44EC615-E792-CF4B-AE54-E99279C7C09D}"/>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20BB1B17-4E25-1826-F9D5-3FE5725EA1E7}"/>
              </a:ext>
            </a:extLst>
          </p:cNvPr>
          <p:cNvSpPr>
            <a:spLocks noGrp="1"/>
          </p:cNvSpPr>
          <p:nvPr>
            <p:ph type="sldNum" sz="quarter" idx="12"/>
          </p:nvPr>
        </p:nvSpPr>
        <p:spPr/>
        <p:txBody>
          <a:bodyPr/>
          <a:lstStyle/>
          <a:p>
            <a:fld id="{44FE6092-1B4A-0F48-BECC-EF047CCBCCC3}" type="slidenum">
              <a:rPr lang="pt-BR" smtClean="0"/>
              <a:t>‹nº›</a:t>
            </a:fld>
            <a:endParaRPr lang="pt-BR"/>
          </a:p>
        </p:txBody>
      </p:sp>
    </p:spTree>
    <p:extLst>
      <p:ext uri="{BB962C8B-B14F-4D97-AF65-F5344CB8AC3E}">
        <p14:creationId xmlns:p14="http://schemas.microsoft.com/office/powerpoint/2010/main" val="4115457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4C2348-0E1C-8CDA-A92E-88126301FD9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505C57AC-2D90-5382-3B65-EF06EFA6B6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0921BFC-998C-0671-77AE-74956E2C51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2F1F7C2-C0FC-36B1-6E37-721ECF922681}"/>
              </a:ext>
            </a:extLst>
          </p:cNvPr>
          <p:cNvSpPr>
            <a:spLocks noGrp="1"/>
          </p:cNvSpPr>
          <p:nvPr>
            <p:ph type="dt" sz="half" idx="10"/>
          </p:nvPr>
        </p:nvSpPr>
        <p:spPr/>
        <p:txBody>
          <a:bodyPr/>
          <a:lstStyle/>
          <a:p>
            <a:fld id="{8E7E4A26-2FC9-924A-AD93-2BE717FD6B6F}" type="datetimeFigureOut">
              <a:rPr lang="pt-BR" smtClean="0"/>
              <a:t>13/01/2026</a:t>
            </a:fld>
            <a:endParaRPr lang="pt-BR"/>
          </a:p>
        </p:txBody>
      </p:sp>
      <p:sp>
        <p:nvSpPr>
          <p:cNvPr id="6" name="Espaço Reservado para Rodapé 5">
            <a:extLst>
              <a:ext uri="{FF2B5EF4-FFF2-40B4-BE49-F238E27FC236}">
                <a16:creationId xmlns:a16="http://schemas.microsoft.com/office/drawing/2014/main" id="{6FD92CD7-9A1D-FAA3-342E-A8C58881A8B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55E6469-3E14-3C32-8693-B11127226497}"/>
              </a:ext>
            </a:extLst>
          </p:cNvPr>
          <p:cNvSpPr>
            <a:spLocks noGrp="1"/>
          </p:cNvSpPr>
          <p:nvPr>
            <p:ph type="sldNum" sz="quarter" idx="12"/>
          </p:nvPr>
        </p:nvSpPr>
        <p:spPr/>
        <p:txBody>
          <a:bodyPr/>
          <a:lstStyle/>
          <a:p>
            <a:fld id="{44FE6092-1B4A-0F48-BECC-EF047CCBCCC3}" type="slidenum">
              <a:rPr lang="pt-BR" smtClean="0"/>
              <a:t>‹nº›</a:t>
            </a:fld>
            <a:endParaRPr lang="pt-BR"/>
          </a:p>
        </p:txBody>
      </p:sp>
    </p:spTree>
    <p:extLst>
      <p:ext uri="{BB962C8B-B14F-4D97-AF65-F5344CB8AC3E}">
        <p14:creationId xmlns:p14="http://schemas.microsoft.com/office/powerpoint/2010/main" val="2217462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BFB756-2B16-EDEA-D709-14ABA1A4CDC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D438EC77-D028-469F-B494-EE92A8F96E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70F00BC4-ADDD-9FD8-1DBB-D7949A6F6F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004DCA66-09A8-42B8-3C1B-718607C4AB19}"/>
              </a:ext>
            </a:extLst>
          </p:cNvPr>
          <p:cNvSpPr>
            <a:spLocks noGrp="1"/>
          </p:cNvSpPr>
          <p:nvPr>
            <p:ph type="dt" sz="half" idx="10"/>
          </p:nvPr>
        </p:nvSpPr>
        <p:spPr/>
        <p:txBody>
          <a:bodyPr/>
          <a:lstStyle/>
          <a:p>
            <a:fld id="{8E7E4A26-2FC9-924A-AD93-2BE717FD6B6F}" type="datetimeFigureOut">
              <a:rPr lang="pt-BR" smtClean="0"/>
              <a:t>13/01/2026</a:t>
            </a:fld>
            <a:endParaRPr lang="pt-BR"/>
          </a:p>
        </p:txBody>
      </p:sp>
      <p:sp>
        <p:nvSpPr>
          <p:cNvPr id="6" name="Espaço Reservado para Rodapé 5">
            <a:extLst>
              <a:ext uri="{FF2B5EF4-FFF2-40B4-BE49-F238E27FC236}">
                <a16:creationId xmlns:a16="http://schemas.microsoft.com/office/drawing/2014/main" id="{4CCA123E-EA8B-D520-7650-4DE4EF7268E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93076C1-AF00-EDD1-5804-C4BE42908845}"/>
              </a:ext>
            </a:extLst>
          </p:cNvPr>
          <p:cNvSpPr>
            <a:spLocks noGrp="1"/>
          </p:cNvSpPr>
          <p:nvPr>
            <p:ph type="sldNum" sz="quarter" idx="12"/>
          </p:nvPr>
        </p:nvSpPr>
        <p:spPr/>
        <p:txBody>
          <a:bodyPr/>
          <a:lstStyle/>
          <a:p>
            <a:fld id="{44FE6092-1B4A-0F48-BECC-EF047CCBCCC3}" type="slidenum">
              <a:rPr lang="pt-BR" smtClean="0"/>
              <a:t>‹nº›</a:t>
            </a:fld>
            <a:endParaRPr lang="pt-BR"/>
          </a:p>
        </p:txBody>
      </p:sp>
    </p:spTree>
    <p:extLst>
      <p:ext uri="{BB962C8B-B14F-4D97-AF65-F5344CB8AC3E}">
        <p14:creationId xmlns:p14="http://schemas.microsoft.com/office/powerpoint/2010/main" val="23940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44787F6A-1DBB-1113-A987-D560EB3432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D3DFD1D4-FDA4-2C8F-B2CA-C3E63D1A05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0B9F8F5-DF2B-542E-8488-BE5CEE4F40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E4A26-2FC9-924A-AD93-2BE717FD6B6F}" type="datetimeFigureOut">
              <a:rPr lang="pt-BR" smtClean="0"/>
              <a:t>13/01/2026</a:t>
            </a:fld>
            <a:endParaRPr lang="pt-BR"/>
          </a:p>
        </p:txBody>
      </p:sp>
      <p:sp>
        <p:nvSpPr>
          <p:cNvPr id="5" name="Espaço Reservado para Rodapé 4">
            <a:extLst>
              <a:ext uri="{FF2B5EF4-FFF2-40B4-BE49-F238E27FC236}">
                <a16:creationId xmlns:a16="http://schemas.microsoft.com/office/drawing/2014/main" id="{BB4AFC37-7F1F-58C8-02F5-C6B64D6226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C24AEC77-166F-C505-8A3C-44223CE89B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E6092-1B4A-0F48-BECC-EF047CCBCCC3}" type="slidenum">
              <a:rPr lang="pt-BR" smtClean="0"/>
              <a:t>‹nº›</a:t>
            </a:fld>
            <a:endParaRPr lang="pt-BR"/>
          </a:p>
        </p:txBody>
      </p:sp>
    </p:spTree>
    <p:extLst>
      <p:ext uri="{BB962C8B-B14F-4D97-AF65-F5344CB8AC3E}">
        <p14:creationId xmlns:p14="http://schemas.microsoft.com/office/powerpoint/2010/main" val="2695290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planalto.gov.br/ccivil_03/leis/LCP/Lcp64.htm#art22"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6979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RESOLUÇÕES DO TSE</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buNone/>
            </a:pPr>
            <a:endParaRPr lang="pt-BR" dirty="0"/>
          </a:p>
          <a:p>
            <a:pPr marL="0" indent="0" eaLnBrk="1" hangingPunct="1">
              <a:spcBef>
                <a:spcPct val="0"/>
              </a:spcBef>
              <a:buFontTx/>
              <a:buNone/>
            </a:pPr>
            <a:r>
              <a:rPr lang="pt-BR" altLang="pt-BR" sz="2800" dirty="0">
                <a:latin typeface="Arial" panose="020B0604020202020204" pitchFamily="34" charset="0"/>
              </a:rPr>
              <a:t>Na prática, possuem uma discutível força de lei ordinária, devido a autorização normativa contida no artigo 1º, parágrafo único e 23, X, do Código Eleitoral e artigo 105 da Lei nº 9.504/97. </a:t>
            </a:r>
            <a:endParaRPr lang="pt-BR" dirty="0"/>
          </a:p>
          <a:p>
            <a:pPr marL="0" indent="0">
              <a:buNone/>
            </a:pPr>
            <a:endParaRPr lang="pt-BR" dirty="0"/>
          </a:p>
          <a:p>
            <a:endParaRPr lang="pt-BR" dirty="0"/>
          </a:p>
        </p:txBody>
      </p:sp>
    </p:spTree>
    <p:extLst>
      <p:ext uri="{BB962C8B-B14F-4D97-AF65-F5344CB8AC3E}">
        <p14:creationId xmlns:p14="http://schemas.microsoft.com/office/powerpoint/2010/main" val="3560023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1135BB5-39D9-F40A-926E-D2619229136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2EB3A4B-E32D-9713-75A9-748DAE868969}"/>
              </a:ext>
            </a:extLst>
          </p:cNvPr>
          <p:cNvSpPr>
            <a:spLocks noGrp="1"/>
          </p:cNvSpPr>
          <p:nvPr>
            <p:ph type="title"/>
          </p:nvPr>
        </p:nvSpPr>
        <p:spPr>
          <a:xfrm>
            <a:off x="838200" y="513495"/>
            <a:ext cx="10515600" cy="1325563"/>
          </a:xfrm>
        </p:spPr>
        <p:txBody>
          <a:bodyPr/>
          <a:lstStyle/>
          <a:p>
            <a:r>
              <a:rPr lang="pt-BR" dirty="0"/>
              <a:t>RESOLUÇÕES DO TSE</a:t>
            </a:r>
          </a:p>
        </p:txBody>
      </p:sp>
      <p:sp>
        <p:nvSpPr>
          <p:cNvPr id="3" name="Espaço Reservado para Conteúdo 2">
            <a:extLst>
              <a:ext uri="{FF2B5EF4-FFF2-40B4-BE49-F238E27FC236}">
                <a16:creationId xmlns:a16="http://schemas.microsoft.com/office/drawing/2014/main" id="{3738E1B5-6FF0-1E15-6842-BA5D30324884}"/>
              </a:ext>
            </a:extLst>
          </p:cNvPr>
          <p:cNvSpPr>
            <a:spLocks noGrp="1"/>
          </p:cNvSpPr>
          <p:nvPr>
            <p:ph idx="1"/>
          </p:nvPr>
        </p:nvSpPr>
        <p:spPr/>
        <p:txBody>
          <a:bodyPr>
            <a:normAutofit/>
          </a:bodyPr>
          <a:lstStyle/>
          <a:p>
            <a:pPr marL="0" indent="0">
              <a:buNone/>
            </a:pPr>
            <a:endParaRPr lang="pt-BR" dirty="0"/>
          </a:p>
          <a:p>
            <a:pPr marL="0" indent="0" eaLnBrk="1" hangingPunct="1">
              <a:spcBef>
                <a:spcPct val="0"/>
              </a:spcBef>
              <a:buFontTx/>
              <a:buNone/>
            </a:pPr>
            <a:r>
              <a:rPr lang="pt-BR" altLang="pt-BR" sz="2800" dirty="0">
                <a:latin typeface="Arial" panose="020B0604020202020204" pitchFamily="34" charset="0"/>
              </a:rPr>
              <a:t>Na prática, possuem uma discutível força de lei ordinária, devido a autorização normativa contida no artigo 1º, parágrafo único e 23, X, do Código Eleitoral e artigo 105 da Lei nº 9.504/97. </a:t>
            </a:r>
            <a:endParaRPr lang="pt-BR" dirty="0"/>
          </a:p>
          <a:p>
            <a:pPr marL="0" indent="0" algn="just">
              <a:buNone/>
            </a:pPr>
            <a:r>
              <a:rPr lang="pt-BR" dirty="0"/>
              <a:t>Art. 23-A. A competência normativa regulamentar prevista no parágrafo único do art. 1º e no inciso IX do caput do art. 23 deste Código restringe-se a matérias especificamente autorizadas em lei, sendo vedado ao Tribunal Superior Eleitoral tratar de matéria relativa à organização dos partidos políticos.   (Incluído pela Lei nº 14.211, de 2021)</a:t>
            </a:r>
          </a:p>
          <a:p>
            <a:endParaRPr lang="pt-BR" dirty="0"/>
          </a:p>
        </p:txBody>
      </p:sp>
      <p:pic>
        <p:nvPicPr>
          <p:cNvPr id="6146" name="Picture 2">
            <a:extLst>
              <a:ext uri="{FF2B5EF4-FFF2-40B4-BE49-F238E27FC236}">
                <a16:creationId xmlns:a16="http://schemas.microsoft.com/office/drawing/2014/main" id="{DA5EC721-6D13-88E2-801F-92B8BE5E5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0085" y="304799"/>
            <a:ext cx="773723" cy="104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941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785F003-04B8-BB79-852B-CD0BE4D4202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41EE565-2E49-7640-D22F-7F4FF88B319B}"/>
              </a:ext>
            </a:extLst>
          </p:cNvPr>
          <p:cNvSpPr>
            <a:spLocks noGrp="1"/>
          </p:cNvSpPr>
          <p:nvPr>
            <p:ph type="title"/>
          </p:nvPr>
        </p:nvSpPr>
        <p:spPr>
          <a:xfrm>
            <a:off x="838200" y="513495"/>
            <a:ext cx="10515600" cy="1325563"/>
          </a:xfrm>
        </p:spPr>
        <p:txBody>
          <a:bodyPr/>
          <a:lstStyle/>
          <a:p>
            <a:r>
              <a:rPr lang="pt-BR" dirty="0"/>
              <a:t>ABUSO DO PODER</a:t>
            </a:r>
          </a:p>
        </p:txBody>
      </p:sp>
      <p:sp>
        <p:nvSpPr>
          <p:cNvPr id="3" name="Espaço Reservado para Conteúdo 2">
            <a:extLst>
              <a:ext uri="{FF2B5EF4-FFF2-40B4-BE49-F238E27FC236}">
                <a16:creationId xmlns:a16="http://schemas.microsoft.com/office/drawing/2014/main" id="{60D03804-F239-A23D-7E3F-77CE31EFC8E8}"/>
              </a:ext>
            </a:extLst>
          </p:cNvPr>
          <p:cNvSpPr>
            <a:spLocks noGrp="1"/>
          </p:cNvSpPr>
          <p:nvPr>
            <p:ph idx="1"/>
          </p:nvPr>
        </p:nvSpPr>
        <p:spPr/>
        <p:txBody>
          <a:bodyPr>
            <a:normAutofit fontScale="62500" lnSpcReduction="20000"/>
          </a:bodyPr>
          <a:lstStyle/>
          <a:p>
            <a:pPr marL="0" indent="0">
              <a:spcBef>
                <a:spcPct val="0"/>
              </a:spcBef>
              <a:buNone/>
            </a:pPr>
            <a:r>
              <a:rPr lang="pt-BR" sz="4500" b="1" dirty="0"/>
              <a:t>Constituição</a:t>
            </a:r>
          </a:p>
          <a:p>
            <a:pPr marL="0" indent="0">
              <a:spcBef>
                <a:spcPct val="0"/>
              </a:spcBef>
              <a:buNone/>
            </a:pPr>
            <a:endParaRPr lang="pt-BR" sz="3600" dirty="0"/>
          </a:p>
          <a:p>
            <a:pPr marL="0" indent="0">
              <a:spcBef>
                <a:spcPct val="0"/>
              </a:spcBef>
              <a:buNone/>
            </a:pPr>
            <a:r>
              <a:rPr lang="pt-BR" sz="3600" dirty="0"/>
              <a:t>Artigo 14</a:t>
            </a:r>
          </a:p>
          <a:p>
            <a:pPr marL="0" indent="0">
              <a:spcBef>
                <a:spcPct val="0"/>
              </a:spcBef>
              <a:buNone/>
            </a:pPr>
            <a:endParaRPr lang="pt-BR" sz="3600" dirty="0"/>
          </a:p>
          <a:p>
            <a:pPr marL="0" indent="0">
              <a:spcBef>
                <a:spcPct val="0"/>
              </a:spcBef>
              <a:buNone/>
            </a:pPr>
            <a:r>
              <a:rPr lang="pt-BR" sz="3600" dirty="0"/>
              <a:t>§ 9º </a:t>
            </a:r>
            <a:r>
              <a:rPr lang="pt-BR" sz="3600" b="1" dirty="0">
                <a:solidFill>
                  <a:srgbClr val="0070C0"/>
                </a:solidFill>
              </a:rPr>
              <a:t>Lei complementar</a:t>
            </a:r>
            <a:r>
              <a:rPr lang="pt-BR" sz="3600" dirty="0"/>
              <a:t> estabelecerá outros casos de inelegibilidade e os prazos de sua cessação, a fim de proteger a probidade administrativa, a moralidade para exercício de mandato considerada vida pregressa do candidato, e a normalidade e legitimidade das eleições contra a </a:t>
            </a:r>
            <a:r>
              <a:rPr lang="pt-BR" sz="3600" b="1" dirty="0">
                <a:solidFill>
                  <a:srgbClr val="0070C0"/>
                </a:solidFill>
              </a:rPr>
              <a:t>influência do poder econômico ou o abuso do exercício de função, cargo ou emprego na administração direta ou indireta.</a:t>
            </a:r>
          </a:p>
          <a:p>
            <a:pPr marL="0" indent="0">
              <a:spcBef>
                <a:spcPct val="0"/>
              </a:spcBef>
              <a:buNone/>
            </a:pPr>
            <a:endParaRPr lang="pt-BR" sz="3600" dirty="0"/>
          </a:p>
          <a:p>
            <a:pPr marL="0" indent="0" algn="just">
              <a:spcBef>
                <a:spcPct val="0"/>
              </a:spcBef>
              <a:buNone/>
            </a:pPr>
            <a:r>
              <a:rPr lang="pt-BR" sz="3600" dirty="0"/>
              <a:t>§ 10 - O mandato eletivo poderá ser impugnado ante a Justiça Eleitoral no prazo de 15 dias contados da diplomação, instruída a ação </a:t>
            </a:r>
            <a:r>
              <a:rPr lang="pt-BR" sz="3600" b="1" dirty="0">
                <a:solidFill>
                  <a:srgbClr val="0070C0"/>
                </a:solidFill>
              </a:rPr>
              <a:t>com provas de abuso do poder econômico, corrupção ou fraude.</a:t>
            </a:r>
          </a:p>
          <a:p>
            <a:pPr marL="0" indent="0" algn="just">
              <a:spcBef>
                <a:spcPct val="0"/>
              </a:spcBef>
              <a:buNone/>
            </a:pPr>
            <a:endParaRPr lang="pt-BR" sz="3600" dirty="0"/>
          </a:p>
          <a:p>
            <a:pPr marL="0" indent="0" algn="just">
              <a:spcBef>
                <a:spcPct val="0"/>
              </a:spcBef>
              <a:buNone/>
            </a:pPr>
            <a:r>
              <a:rPr lang="pt-BR" sz="3600" dirty="0"/>
              <a:t>§ 11 - A ação de impugnação de mandato tramitará em segredo de justiça, respondendo o autor, na forma da lei, se temerária ou de manifesta má-fé.</a:t>
            </a:r>
          </a:p>
          <a:p>
            <a:pPr marL="0" indent="0">
              <a:spcBef>
                <a:spcPct val="0"/>
              </a:spcBef>
              <a:buNone/>
            </a:pPr>
            <a:endParaRPr lang="pt-BR" sz="3600" dirty="0"/>
          </a:p>
          <a:p>
            <a:pPr marL="0" indent="0">
              <a:spcBef>
                <a:spcPct val="0"/>
              </a:spcBef>
              <a:buNone/>
            </a:pPr>
            <a:endParaRPr lang="pt-BR" sz="3600" dirty="0"/>
          </a:p>
          <a:p>
            <a:pPr marL="0" indent="0" algn="just">
              <a:spcBef>
                <a:spcPct val="0"/>
              </a:spcBef>
              <a:buNone/>
            </a:pPr>
            <a:endParaRPr lang="pt-BR" sz="3600" b="1" dirty="0">
              <a:solidFill>
                <a:srgbClr val="0070C0"/>
              </a:solidFill>
            </a:endParaRPr>
          </a:p>
          <a:p>
            <a:pPr marL="0" indent="0" algn="just">
              <a:spcBef>
                <a:spcPct val="0"/>
              </a:spcBef>
              <a:buNone/>
            </a:pPr>
            <a:endParaRPr lang="pt-BR" dirty="0"/>
          </a:p>
        </p:txBody>
      </p:sp>
    </p:spTree>
    <p:extLst>
      <p:ext uri="{BB962C8B-B14F-4D97-AF65-F5344CB8AC3E}">
        <p14:creationId xmlns:p14="http://schemas.microsoft.com/office/powerpoint/2010/main" val="529580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1590855-CBC9-0EED-AA32-956240F1C57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399E6A5-A898-D5C3-B22A-D725762F6B9F}"/>
              </a:ext>
            </a:extLst>
          </p:cNvPr>
          <p:cNvSpPr>
            <a:spLocks noGrp="1"/>
          </p:cNvSpPr>
          <p:nvPr>
            <p:ph type="title"/>
          </p:nvPr>
        </p:nvSpPr>
        <p:spPr>
          <a:xfrm>
            <a:off x="838200" y="513495"/>
            <a:ext cx="10515600" cy="1325563"/>
          </a:xfrm>
        </p:spPr>
        <p:txBody>
          <a:bodyPr/>
          <a:lstStyle/>
          <a:p>
            <a:r>
              <a:rPr lang="pt-BR" dirty="0"/>
              <a:t>ABUSO DO PODER</a:t>
            </a:r>
          </a:p>
        </p:txBody>
      </p:sp>
      <p:sp>
        <p:nvSpPr>
          <p:cNvPr id="3" name="Espaço Reservado para Conteúdo 2">
            <a:extLst>
              <a:ext uri="{FF2B5EF4-FFF2-40B4-BE49-F238E27FC236}">
                <a16:creationId xmlns:a16="http://schemas.microsoft.com/office/drawing/2014/main" id="{65691D7F-82A1-C68C-6BEF-73BD4CA05F59}"/>
              </a:ext>
            </a:extLst>
          </p:cNvPr>
          <p:cNvSpPr>
            <a:spLocks noGrp="1"/>
          </p:cNvSpPr>
          <p:nvPr>
            <p:ph idx="1"/>
          </p:nvPr>
        </p:nvSpPr>
        <p:spPr/>
        <p:txBody>
          <a:bodyPr>
            <a:normAutofit/>
          </a:bodyPr>
          <a:lstStyle/>
          <a:p>
            <a:pPr marL="0" indent="0">
              <a:spcBef>
                <a:spcPct val="0"/>
              </a:spcBef>
              <a:buNone/>
            </a:pPr>
            <a:r>
              <a:rPr lang="pt-BR" sz="3200" b="1" dirty="0"/>
              <a:t>Lei Complementar 64/1990</a:t>
            </a:r>
          </a:p>
          <a:p>
            <a:pPr marL="0" indent="0">
              <a:spcBef>
                <a:spcPct val="0"/>
              </a:spcBef>
              <a:buNone/>
            </a:pPr>
            <a:endParaRPr lang="pt-BR" sz="1200" dirty="0"/>
          </a:p>
          <a:p>
            <a:pPr marL="0" indent="0">
              <a:spcBef>
                <a:spcPct val="0"/>
              </a:spcBef>
              <a:buNone/>
            </a:pPr>
            <a:r>
              <a:rPr lang="pt-BR" sz="2600" dirty="0"/>
              <a:t>Art. 1º São inelegíveis: </a:t>
            </a:r>
          </a:p>
          <a:p>
            <a:pPr marL="0" indent="0">
              <a:spcBef>
                <a:spcPct val="0"/>
              </a:spcBef>
              <a:buNone/>
            </a:pPr>
            <a:r>
              <a:rPr lang="pt-BR" sz="2600" dirty="0" err="1"/>
              <a:t>I</a:t>
            </a:r>
            <a:r>
              <a:rPr lang="pt-BR" sz="2600" dirty="0"/>
              <a:t> - para qualquer cargo:</a:t>
            </a:r>
          </a:p>
          <a:p>
            <a:pPr marL="0" indent="0">
              <a:spcBef>
                <a:spcPct val="0"/>
              </a:spcBef>
              <a:buNone/>
            </a:pPr>
            <a:r>
              <a:rPr lang="pt-BR" sz="2600" dirty="0"/>
              <a:t>(...)</a:t>
            </a:r>
          </a:p>
          <a:p>
            <a:pPr marL="0" indent="0">
              <a:spcBef>
                <a:spcPct val="0"/>
              </a:spcBef>
              <a:buNone/>
            </a:pPr>
            <a:r>
              <a:rPr lang="pt-BR" sz="2600" b="0" i="0" dirty="0" err="1">
                <a:solidFill>
                  <a:srgbClr val="000000"/>
                </a:solidFill>
                <a:effectLst/>
                <a:latin typeface="Arial" panose="020B0604020202020204" pitchFamily="34" charset="0"/>
              </a:rPr>
              <a:t>d</a:t>
            </a:r>
            <a:r>
              <a:rPr lang="pt-BR" sz="2600" b="0" i="0" dirty="0">
                <a:solidFill>
                  <a:srgbClr val="000000"/>
                </a:solidFill>
                <a:effectLst/>
                <a:latin typeface="Arial" panose="020B0604020202020204" pitchFamily="34" charset="0"/>
              </a:rPr>
              <a:t>) os que tenham contra sua pessoa representação julgada procedente pela Justiça Eleitoral, em decisão transitada em julgado ou proferida por órgão colegiado, em processo de apuração de </a:t>
            </a:r>
            <a:r>
              <a:rPr lang="pt-BR" sz="2600" b="1" i="0" dirty="0">
                <a:solidFill>
                  <a:srgbClr val="0070C0"/>
                </a:solidFill>
                <a:effectLst/>
                <a:latin typeface="Arial" panose="020B0604020202020204" pitchFamily="34" charset="0"/>
              </a:rPr>
              <a:t>abuso do poder econômico ou político</a:t>
            </a:r>
            <a:r>
              <a:rPr lang="pt-BR" sz="2600" b="0" i="0" dirty="0">
                <a:solidFill>
                  <a:srgbClr val="000000"/>
                </a:solidFill>
                <a:effectLst/>
                <a:latin typeface="Arial" panose="020B0604020202020204" pitchFamily="34" charset="0"/>
              </a:rPr>
              <a:t>, para a eleição na qual concorrem ou tenham sido diplomados, bem como para as que se realizarem nos 8 (oito) anos seguintes;   </a:t>
            </a:r>
            <a:endParaRPr lang="pt-BR" sz="2600" dirty="0"/>
          </a:p>
          <a:p>
            <a:pPr marL="0" indent="0">
              <a:spcBef>
                <a:spcPct val="0"/>
              </a:spcBef>
              <a:buNone/>
            </a:pPr>
            <a:endParaRPr lang="pt-BR" sz="3600" dirty="0"/>
          </a:p>
          <a:p>
            <a:pPr marL="0" indent="0">
              <a:spcBef>
                <a:spcPct val="0"/>
              </a:spcBef>
              <a:buNone/>
            </a:pPr>
            <a:endParaRPr lang="pt-BR" sz="3600" dirty="0"/>
          </a:p>
          <a:p>
            <a:pPr marL="0" indent="0">
              <a:spcBef>
                <a:spcPct val="0"/>
              </a:spcBef>
              <a:buNone/>
            </a:pPr>
            <a:endParaRPr lang="pt-BR" sz="3600" dirty="0"/>
          </a:p>
          <a:p>
            <a:pPr marL="0" indent="0" algn="just">
              <a:spcBef>
                <a:spcPct val="0"/>
              </a:spcBef>
              <a:buNone/>
            </a:pPr>
            <a:endParaRPr lang="pt-BR" sz="3600" b="1" dirty="0">
              <a:solidFill>
                <a:srgbClr val="0070C0"/>
              </a:solidFill>
            </a:endParaRPr>
          </a:p>
          <a:p>
            <a:pPr marL="0" indent="0" algn="just">
              <a:spcBef>
                <a:spcPct val="0"/>
              </a:spcBef>
              <a:buNone/>
            </a:pPr>
            <a:endParaRPr lang="pt-BR" dirty="0"/>
          </a:p>
        </p:txBody>
      </p:sp>
    </p:spTree>
    <p:extLst>
      <p:ext uri="{BB962C8B-B14F-4D97-AF65-F5344CB8AC3E}">
        <p14:creationId xmlns:p14="http://schemas.microsoft.com/office/powerpoint/2010/main" val="323636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D3526B3-3BFA-F415-D3FE-612580E4B5A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A472A83-46F7-23D3-7376-5443C941FBD6}"/>
              </a:ext>
            </a:extLst>
          </p:cNvPr>
          <p:cNvSpPr>
            <a:spLocks noGrp="1"/>
          </p:cNvSpPr>
          <p:nvPr>
            <p:ph type="title"/>
          </p:nvPr>
        </p:nvSpPr>
        <p:spPr>
          <a:xfrm>
            <a:off x="838200" y="513495"/>
            <a:ext cx="10515600" cy="1325563"/>
          </a:xfrm>
        </p:spPr>
        <p:txBody>
          <a:bodyPr/>
          <a:lstStyle/>
          <a:p>
            <a:r>
              <a:rPr lang="pt-BR" dirty="0"/>
              <a:t>ABUSO DO PODER</a:t>
            </a:r>
          </a:p>
        </p:txBody>
      </p:sp>
      <p:sp>
        <p:nvSpPr>
          <p:cNvPr id="3" name="Espaço Reservado para Conteúdo 2">
            <a:extLst>
              <a:ext uri="{FF2B5EF4-FFF2-40B4-BE49-F238E27FC236}">
                <a16:creationId xmlns:a16="http://schemas.microsoft.com/office/drawing/2014/main" id="{46A8A2AB-50EF-8F09-0EFC-D0088CC345D3}"/>
              </a:ext>
            </a:extLst>
          </p:cNvPr>
          <p:cNvSpPr>
            <a:spLocks noGrp="1"/>
          </p:cNvSpPr>
          <p:nvPr>
            <p:ph idx="1"/>
          </p:nvPr>
        </p:nvSpPr>
        <p:spPr/>
        <p:txBody>
          <a:bodyPr>
            <a:normAutofit lnSpcReduction="10000"/>
          </a:bodyPr>
          <a:lstStyle/>
          <a:p>
            <a:pPr marL="0" indent="0">
              <a:spcBef>
                <a:spcPct val="0"/>
              </a:spcBef>
              <a:buNone/>
            </a:pPr>
            <a:r>
              <a:rPr lang="pt-BR" b="1" dirty="0"/>
              <a:t>Lei Complementar 64/1990</a:t>
            </a:r>
          </a:p>
          <a:p>
            <a:pPr marL="0" indent="0">
              <a:spcBef>
                <a:spcPct val="0"/>
              </a:spcBef>
              <a:buNone/>
            </a:pPr>
            <a:endParaRPr lang="pt-BR" sz="2600" dirty="0"/>
          </a:p>
          <a:p>
            <a:pPr marL="0" indent="0">
              <a:spcBef>
                <a:spcPct val="0"/>
              </a:spcBef>
              <a:buNone/>
            </a:pPr>
            <a:r>
              <a:rPr lang="pt-BR" sz="2600" dirty="0"/>
              <a:t>Art. 1º São inelegíveis: </a:t>
            </a:r>
          </a:p>
          <a:p>
            <a:pPr marL="0" indent="0">
              <a:spcBef>
                <a:spcPct val="0"/>
              </a:spcBef>
              <a:buNone/>
            </a:pPr>
            <a:r>
              <a:rPr lang="pt-BR" sz="2600" dirty="0" err="1"/>
              <a:t>I</a:t>
            </a:r>
            <a:r>
              <a:rPr lang="pt-BR" sz="2600" dirty="0"/>
              <a:t> - para qualquer cargo:</a:t>
            </a:r>
          </a:p>
          <a:p>
            <a:pPr marL="0" indent="0">
              <a:spcBef>
                <a:spcPct val="0"/>
              </a:spcBef>
              <a:buNone/>
            </a:pPr>
            <a:r>
              <a:rPr lang="pt-BR" sz="2600" dirty="0"/>
              <a:t>(...)</a:t>
            </a:r>
          </a:p>
          <a:p>
            <a:pPr marL="0" indent="0">
              <a:spcBef>
                <a:spcPct val="0"/>
              </a:spcBef>
              <a:buNone/>
            </a:pPr>
            <a:r>
              <a:rPr lang="pt-BR" sz="2600" b="0" i="0" dirty="0">
                <a:solidFill>
                  <a:srgbClr val="000000"/>
                </a:solidFill>
                <a:effectLst/>
                <a:latin typeface="Arial" panose="020B0604020202020204" pitchFamily="34" charset="0"/>
              </a:rPr>
              <a:t>e) os que forem condenados, em decisão transitada em julgado ou proferida por órgão judicial colegiado, desde a condenação até o transcurso do prazo de 8 (oito) anos após o cumprimento da pena, pelos crimes:</a:t>
            </a:r>
          </a:p>
          <a:p>
            <a:pPr marL="0" indent="0">
              <a:spcBef>
                <a:spcPct val="0"/>
              </a:spcBef>
              <a:buNone/>
            </a:pPr>
            <a:r>
              <a:rPr lang="pt-BR" sz="2600" dirty="0">
                <a:solidFill>
                  <a:srgbClr val="000000"/>
                </a:solidFill>
                <a:latin typeface="Arial" panose="020B0604020202020204" pitchFamily="34" charset="0"/>
              </a:rPr>
              <a:t>(...)</a:t>
            </a:r>
            <a:endParaRPr lang="pt-BR" sz="2600" b="0" i="0" dirty="0">
              <a:solidFill>
                <a:srgbClr val="000000"/>
              </a:solidFill>
              <a:effectLst/>
              <a:latin typeface="Arial" panose="020B0604020202020204" pitchFamily="34" charset="0"/>
            </a:endParaRPr>
          </a:p>
          <a:p>
            <a:pPr marL="0" indent="0">
              <a:spcBef>
                <a:spcPct val="0"/>
              </a:spcBef>
              <a:buNone/>
            </a:pPr>
            <a:r>
              <a:rPr lang="pt-BR" sz="2600" b="0" i="0" dirty="0">
                <a:solidFill>
                  <a:srgbClr val="000000"/>
                </a:solidFill>
                <a:effectLst/>
                <a:latin typeface="Arial" panose="020B0604020202020204" pitchFamily="34" charset="0"/>
              </a:rPr>
              <a:t>5. de </a:t>
            </a:r>
            <a:r>
              <a:rPr lang="pt-BR" sz="2600" b="1" i="0" dirty="0">
                <a:solidFill>
                  <a:srgbClr val="0070C0"/>
                </a:solidFill>
                <a:effectLst/>
                <a:latin typeface="Arial" panose="020B0604020202020204" pitchFamily="34" charset="0"/>
              </a:rPr>
              <a:t>abuso de autoridade</a:t>
            </a:r>
            <a:r>
              <a:rPr lang="pt-BR" sz="2600" b="0" i="0" dirty="0">
                <a:solidFill>
                  <a:srgbClr val="000000"/>
                </a:solidFill>
                <a:effectLst/>
                <a:latin typeface="Arial" panose="020B0604020202020204" pitchFamily="34" charset="0"/>
              </a:rPr>
              <a:t>, nos casos em que houver condenação à perda do cargo ou à inabilitação para o exercício de função pública; </a:t>
            </a:r>
          </a:p>
          <a:p>
            <a:pPr marL="0" indent="0">
              <a:spcBef>
                <a:spcPct val="0"/>
              </a:spcBef>
              <a:buNone/>
            </a:pPr>
            <a:endParaRPr lang="pt-BR" sz="2600" b="0" i="0" dirty="0">
              <a:solidFill>
                <a:srgbClr val="000000"/>
              </a:solidFill>
              <a:effectLst/>
              <a:latin typeface="Arial" panose="020B0604020202020204" pitchFamily="34" charset="0"/>
            </a:endParaRPr>
          </a:p>
          <a:p>
            <a:pPr marL="0" indent="0">
              <a:spcBef>
                <a:spcPct val="0"/>
              </a:spcBef>
              <a:buNone/>
            </a:pPr>
            <a:endParaRPr lang="pt-BR" sz="2600" b="0" i="0" dirty="0">
              <a:solidFill>
                <a:srgbClr val="000000"/>
              </a:solidFill>
              <a:effectLst/>
              <a:latin typeface="Arial" panose="020B0604020202020204" pitchFamily="34" charset="0"/>
            </a:endParaRPr>
          </a:p>
          <a:p>
            <a:pPr marL="0" indent="0">
              <a:spcBef>
                <a:spcPct val="0"/>
              </a:spcBef>
              <a:buNone/>
            </a:pPr>
            <a:endParaRPr lang="pt-BR" sz="2600" dirty="0"/>
          </a:p>
          <a:p>
            <a:pPr marL="0" indent="0">
              <a:spcBef>
                <a:spcPct val="0"/>
              </a:spcBef>
              <a:buNone/>
            </a:pPr>
            <a:endParaRPr lang="pt-BR" sz="3600" dirty="0"/>
          </a:p>
          <a:p>
            <a:pPr marL="0" indent="0">
              <a:spcBef>
                <a:spcPct val="0"/>
              </a:spcBef>
              <a:buNone/>
            </a:pPr>
            <a:endParaRPr lang="pt-BR" sz="3600" dirty="0"/>
          </a:p>
          <a:p>
            <a:pPr marL="0" indent="0">
              <a:spcBef>
                <a:spcPct val="0"/>
              </a:spcBef>
              <a:buNone/>
            </a:pPr>
            <a:endParaRPr lang="pt-BR" sz="3600" dirty="0"/>
          </a:p>
          <a:p>
            <a:pPr marL="0" indent="0" algn="just">
              <a:spcBef>
                <a:spcPct val="0"/>
              </a:spcBef>
              <a:buNone/>
            </a:pPr>
            <a:endParaRPr lang="pt-BR" sz="3600" b="1" dirty="0">
              <a:solidFill>
                <a:srgbClr val="0070C0"/>
              </a:solidFill>
            </a:endParaRPr>
          </a:p>
          <a:p>
            <a:pPr marL="0" indent="0" algn="just">
              <a:spcBef>
                <a:spcPct val="0"/>
              </a:spcBef>
              <a:buNone/>
            </a:pPr>
            <a:endParaRPr lang="pt-BR" dirty="0"/>
          </a:p>
        </p:txBody>
      </p:sp>
    </p:spTree>
    <p:extLst>
      <p:ext uri="{BB962C8B-B14F-4D97-AF65-F5344CB8AC3E}">
        <p14:creationId xmlns:p14="http://schemas.microsoft.com/office/powerpoint/2010/main" val="297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9194B32-24C2-47CF-2485-C7763340BBD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123BBFC-0D13-1D9C-A572-C0A26CFD6CAC}"/>
              </a:ext>
            </a:extLst>
          </p:cNvPr>
          <p:cNvSpPr>
            <a:spLocks noGrp="1"/>
          </p:cNvSpPr>
          <p:nvPr>
            <p:ph type="title"/>
          </p:nvPr>
        </p:nvSpPr>
        <p:spPr>
          <a:xfrm>
            <a:off x="838200" y="513495"/>
            <a:ext cx="10515600" cy="1325563"/>
          </a:xfrm>
        </p:spPr>
        <p:txBody>
          <a:bodyPr/>
          <a:lstStyle/>
          <a:p>
            <a:r>
              <a:rPr lang="pt-BR" dirty="0"/>
              <a:t>ABUSO DO PODER</a:t>
            </a:r>
          </a:p>
        </p:txBody>
      </p:sp>
      <p:sp>
        <p:nvSpPr>
          <p:cNvPr id="3" name="Espaço Reservado para Conteúdo 2">
            <a:extLst>
              <a:ext uri="{FF2B5EF4-FFF2-40B4-BE49-F238E27FC236}">
                <a16:creationId xmlns:a16="http://schemas.microsoft.com/office/drawing/2014/main" id="{5B0D2323-C612-2242-FAF3-633E41575B4D}"/>
              </a:ext>
            </a:extLst>
          </p:cNvPr>
          <p:cNvSpPr>
            <a:spLocks noGrp="1"/>
          </p:cNvSpPr>
          <p:nvPr>
            <p:ph idx="1"/>
          </p:nvPr>
        </p:nvSpPr>
        <p:spPr/>
        <p:txBody>
          <a:bodyPr>
            <a:normAutofit/>
          </a:bodyPr>
          <a:lstStyle/>
          <a:p>
            <a:pPr marL="0" indent="0">
              <a:spcBef>
                <a:spcPct val="0"/>
              </a:spcBef>
              <a:buNone/>
            </a:pPr>
            <a:r>
              <a:rPr lang="pt-BR" b="1" dirty="0"/>
              <a:t>Lei Complementar 64/1990</a:t>
            </a:r>
          </a:p>
          <a:p>
            <a:pPr marL="0" indent="0">
              <a:spcBef>
                <a:spcPct val="0"/>
              </a:spcBef>
              <a:buNone/>
            </a:pPr>
            <a:endParaRPr lang="pt-BR" sz="2600" dirty="0"/>
          </a:p>
          <a:p>
            <a:pPr marL="0" indent="0" algn="just">
              <a:spcBef>
                <a:spcPct val="0"/>
              </a:spcBef>
              <a:buNone/>
            </a:pPr>
            <a:r>
              <a:rPr lang="pt-BR" sz="3200" dirty="0"/>
              <a:t>Art. 74.  Configura </a:t>
            </a:r>
            <a:r>
              <a:rPr lang="pt-BR" sz="3200" b="1" dirty="0">
                <a:solidFill>
                  <a:srgbClr val="0070C0"/>
                </a:solidFill>
              </a:rPr>
              <a:t>abuso de autoridade</a:t>
            </a:r>
            <a:r>
              <a:rPr lang="pt-BR" sz="3200" dirty="0"/>
              <a:t>, para os fins do disposto no art. 22 da Lei Complementar nº 64, de 18 de maio de 1990, a infringência do disposto no § 1º do art. 37 da Constituição Federal, ficando o responsável, se candidato, sujeito ao cancelamento do registro ou do diploma. </a:t>
            </a:r>
            <a:endParaRPr lang="pt-BR" sz="3200" b="0" i="0" dirty="0">
              <a:solidFill>
                <a:srgbClr val="000000"/>
              </a:solidFill>
              <a:effectLst/>
              <a:latin typeface="Arial" panose="020B0604020202020204" pitchFamily="34" charset="0"/>
            </a:endParaRPr>
          </a:p>
          <a:p>
            <a:pPr marL="0" indent="0">
              <a:spcBef>
                <a:spcPct val="0"/>
              </a:spcBef>
              <a:buNone/>
            </a:pPr>
            <a:endParaRPr lang="pt-BR" sz="2600" b="0" i="0" dirty="0">
              <a:solidFill>
                <a:srgbClr val="000000"/>
              </a:solidFill>
              <a:effectLst/>
              <a:latin typeface="Arial" panose="020B0604020202020204" pitchFamily="34" charset="0"/>
            </a:endParaRPr>
          </a:p>
          <a:p>
            <a:pPr marL="0" indent="0">
              <a:spcBef>
                <a:spcPct val="0"/>
              </a:spcBef>
              <a:buNone/>
            </a:pPr>
            <a:endParaRPr lang="pt-BR" sz="2600" b="0" i="0" dirty="0">
              <a:solidFill>
                <a:srgbClr val="000000"/>
              </a:solidFill>
              <a:effectLst/>
              <a:latin typeface="Arial" panose="020B0604020202020204" pitchFamily="34" charset="0"/>
            </a:endParaRPr>
          </a:p>
          <a:p>
            <a:pPr marL="0" indent="0">
              <a:spcBef>
                <a:spcPct val="0"/>
              </a:spcBef>
              <a:buNone/>
            </a:pPr>
            <a:endParaRPr lang="pt-BR" sz="2600" dirty="0"/>
          </a:p>
          <a:p>
            <a:pPr marL="0" indent="0">
              <a:spcBef>
                <a:spcPct val="0"/>
              </a:spcBef>
              <a:buNone/>
            </a:pPr>
            <a:endParaRPr lang="pt-BR" sz="3600" dirty="0"/>
          </a:p>
          <a:p>
            <a:pPr marL="0" indent="0">
              <a:spcBef>
                <a:spcPct val="0"/>
              </a:spcBef>
              <a:buNone/>
            </a:pPr>
            <a:endParaRPr lang="pt-BR" sz="3600" dirty="0"/>
          </a:p>
          <a:p>
            <a:pPr marL="0" indent="0">
              <a:spcBef>
                <a:spcPct val="0"/>
              </a:spcBef>
              <a:buNone/>
            </a:pPr>
            <a:endParaRPr lang="pt-BR" sz="3600" dirty="0"/>
          </a:p>
          <a:p>
            <a:pPr marL="0" indent="0" algn="just">
              <a:spcBef>
                <a:spcPct val="0"/>
              </a:spcBef>
              <a:buNone/>
            </a:pPr>
            <a:endParaRPr lang="pt-BR" sz="3600" b="1" dirty="0">
              <a:solidFill>
                <a:srgbClr val="0070C0"/>
              </a:solidFill>
            </a:endParaRPr>
          </a:p>
          <a:p>
            <a:pPr marL="0" indent="0" algn="just">
              <a:spcBef>
                <a:spcPct val="0"/>
              </a:spcBef>
              <a:buNone/>
            </a:pPr>
            <a:endParaRPr lang="pt-BR" dirty="0"/>
          </a:p>
        </p:txBody>
      </p:sp>
    </p:spTree>
    <p:extLst>
      <p:ext uri="{BB962C8B-B14F-4D97-AF65-F5344CB8AC3E}">
        <p14:creationId xmlns:p14="http://schemas.microsoft.com/office/powerpoint/2010/main" val="935178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305761A-01E3-0F7D-2D01-64F7ABAF493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F49DEF3-F348-AF05-997A-BB3DBFE4B3D1}"/>
              </a:ext>
            </a:extLst>
          </p:cNvPr>
          <p:cNvSpPr>
            <a:spLocks noGrp="1"/>
          </p:cNvSpPr>
          <p:nvPr>
            <p:ph type="title"/>
          </p:nvPr>
        </p:nvSpPr>
        <p:spPr>
          <a:xfrm>
            <a:off x="838200" y="513495"/>
            <a:ext cx="10515600" cy="1325563"/>
          </a:xfrm>
        </p:spPr>
        <p:txBody>
          <a:bodyPr/>
          <a:lstStyle/>
          <a:p>
            <a:r>
              <a:rPr lang="pt-BR" dirty="0"/>
              <a:t>ABUSO DO PODER</a:t>
            </a:r>
          </a:p>
        </p:txBody>
      </p:sp>
      <p:sp>
        <p:nvSpPr>
          <p:cNvPr id="3" name="Espaço Reservado para Conteúdo 2">
            <a:extLst>
              <a:ext uri="{FF2B5EF4-FFF2-40B4-BE49-F238E27FC236}">
                <a16:creationId xmlns:a16="http://schemas.microsoft.com/office/drawing/2014/main" id="{05AE948D-2642-267F-9F3B-53E0551272FC}"/>
              </a:ext>
            </a:extLst>
          </p:cNvPr>
          <p:cNvSpPr>
            <a:spLocks noGrp="1"/>
          </p:cNvSpPr>
          <p:nvPr>
            <p:ph idx="1"/>
          </p:nvPr>
        </p:nvSpPr>
        <p:spPr/>
        <p:txBody>
          <a:bodyPr>
            <a:normAutofit/>
          </a:bodyPr>
          <a:lstStyle/>
          <a:p>
            <a:pPr marL="0" indent="0">
              <a:spcBef>
                <a:spcPct val="0"/>
              </a:spcBef>
              <a:buNone/>
            </a:pPr>
            <a:r>
              <a:rPr lang="pt-BR" sz="3000" b="1" dirty="0"/>
              <a:t>Constituição</a:t>
            </a:r>
          </a:p>
          <a:p>
            <a:pPr marL="0" indent="0">
              <a:spcBef>
                <a:spcPct val="0"/>
              </a:spcBef>
              <a:buNone/>
            </a:pPr>
            <a:endParaRPr lang="pt-BR" sz="2600" dirty="0"/>
          </a:p>
          <a:p>
            <a:pPr marL="0" indent="0" algn="just">
              <a:spcBef>
                <a:spcPct val="0"/>
              </a:spcBef>
              <a:buNone/>
            </a:pPr>
            <a:r>
              <a:rPr lang="pt-BR" sz="3000" dirty="0"/>
              <a:t>Art. 37.</a:t>
            </a:r>
          </a:p>
          <a:p>
            <a:pPr marL="0" indent="0" algn="just">
              <a:spcBef>
                <a:spcPct val="0"/>
              </a:spcBef>
              <a:buNone/>
            </a:pPr>
            <a:r>
              <a:rPr lang="pt-BR" sz="3000" b="0" i="0" dirty="0">
                <a:solidFill>
                  <a:srgbClr val="000000"/>
                </a:solidFill>
                <a:effectLst/>
                <a:latin typeface="Arial" panose="020B0604020202020204" pitchFamily="34" charset="0"/>
              </a:rPr>
              <a:t>(...)</a:t>
            </a:r>
          </a:p>
          <a:p>
            <a:pPr marL="0" indent="0" algn="just">
              <a:spcBef>
                <a:spcPct val="0"/>
              </a:spcBef>
              <a:buNone/>
            </a:pPr>
            <a:r>
              <a:rPr lang="pt-BR" sz="3000" b="0" i="0" dirty="0">
                <a:solidFill>
                  <a:srgbClr val="000000"/>
                </a:solidFill>
                <a:effectLst/>
                <a:latin typeface="Arial" panose="020B0604020202020204" pitchFamily="34" charset="0"/>
              </a:rPr>
              <a:t>§ 4º Os atos de improbidade administrativa importarão a suspensão dos direitos políticos, a perda da função pública, a indisponibilidade dos bens e o ressarcimento ao erário, na forma e gradação previstas em lei, sem prejuízo da ação penal cabível.</a:t>
            </a:r>
          </a:p>
          <a:p>
            <a:pPr marL="0" indent="0" algn="just">
              <a:spcBef>
                <a:spcPct val="0"/>
              </a:spcBef>
              <a:buNone/>
            </a:pPr>
            <a:endParaRPr lang="pt-BR" sz="3200" b="0" i="0" dirty="0">
              <a:solidFill>
                <a:srgbClr val="000000"/>
              </a:solidFill>
              <a:effectLst/>
              <a:latin typeface="Arial" panose="020B0604020202020204" pitchFamily="34" charset="0"/>
            </a:endParaRPr>
          </a:p>
          <a:p>
            <a:pPr marL="0" indent="0" algn="just">
              <a:spcBef>
                <a:spcPct val="0"/>
              </a:spcBef>
              <a:buNone/>
            </a:pPr>
            <a:endParaRPr lang="pt-BR" sz="3200" b="0" i="0" dirty="0">
              <a:solidFill>
                <a:srgbClr val="000000"/>
              </a:solidFill>
              <a:effectLst/>
              <a:latin typeface="Arial" panose="020B0604020202020204" pitchFamily="34" charset="0"/>
            </a:endParaRPr>
          </a:p>
          <a:p>
            <a:pPr marL="0" indent="0">
              <a:spcBef>
                <a:spcPct val="0"/>
              </a:spcBef>
              <a:buNone/>
            </a:pPr>
            <a:endParaRPr lang="pt-BR" sz="2600" b="0" i="0" dirty="0">
              <a:solidFill>
                <a:srgbClr val="000000"/>
              </a:solidFill>
              <a:effectLst/>
              <a:latin typeface="Arial" panose="020B0604020202020204" pitchFamily="34" charset="0"/>
            </a:endParaRPr>
          </a:p>
          <a:p>
            <a:pPr marL="0" indent="0">
              <a:spcBef>
                <a:spcPct val="0"/>
              </a:spcBef>
              <a:buNone/>
            </a:pPr>
            <a:endParaRPr lang="pt-BR" sz="2600" b="0" i="0" dirty="0">
              <a:solidFill>
                <a:srgbClr val="000000"/>
              </a:solidFill>
              <a:effectLst/>
              <a:latin typeface="Arial" panose="020B0604020202020204" pitchFamily="34" charset="0"/>
            </a:endParaRPr>
          </a:p>
          <a:p>
            <a:pPr marL="0" indent="0">
              <a:spcBef>
                <a:spcPct val="0"/>
              </a:spcBef>
              <a:buNone/>
            </a:pPr>
            <a:endParaRPr lang="pt-BR" sz="2600" dirty="0"/>
          </a:p>
          <a:p>
            <a:pPr marL="0" indent="0">
              <a:spcBef>
                <a:spcPct val="0"/>
              </a:spcBef>
              <a:buNone/>
            </a:pPr>
            <a:endParaRPr lang="pt-BR" sz="3600" dirty="0"/>
          </a:p>
          <a:p>
            <a:pPr marL="0" indent="0">
              <a:spcBef>
                <a:spcPct val="0"/>
              </a:spcBef>
              <a:buNone/>
            </a:pPr>
            <a:endParaRPr lang="pt-BR" sz="3600" dirty="0"/>
          </a:p>
          <a:p>
            <a:pPr marL="0" indent="0">
              <a:spcBef>
                <a:spcPct val="0"/>
              </a:spcBef>
              <a:buNone/>
            </a:pPr>
            <a:endParaRPr lang="pt-BR" sz="3600" dirty="0"/>
          </a:p>
          <a:p>
            <a:pPr marL="0" indent="0" algn="just">
              <a:spcBef>
                <a:spcPct val="0"/>
              </a:spcBef>
              <a:buNone/>
            </a:pPr>
            <a:endParaRPr lang="pt-BR" sz="3600" b="1" dirty="0">
              <a:solidFill>
                <a:srgbClr val="0070C0"/>
              </a:solidFill>
            </a:endParaRPr>
          </a:p>
          <a:p>
            <a:pPr marL="0" indent="0" algn="just">
              <a:spcBef>
                <a:spcPct val="0"/>
              </a:spcBef>
              <a:buNone/>
            </a:pPr>
            <a:endParaRPr lang="pt-BR" dirty="0"/>
          </a:p>
        </p:txBody>
      </p:sp>
    </p:spTree>
    <p:extLst>
      <p:ext uri="{BB962C8B-B14F-4D97-AF65-F5344CB8AC3E}">
        <p14:creationId xmlns:p14="http://schemas.microsoft.com/office/powerpoint/2010/main" val="1105419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D131ABB-E645-C1E2-DE0D-568B0A65781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5974A2C-CC47-82F1-9C36-09275848A9EF}"/>
              </a:ext>
            </a:extLst>
          </p:cNvPr>
          <p:cNvSpPr>
            <a:spLocks noGrp="1"/>
          </p:cNvSpPr>
          <p:nvPr>
            <p:ph type="title"/>
          </p:nvPr>
        </p:nvSpPr>
        <p:spPr>
          <a:xfrm>
            <a:off x="838200" y="513495"/>
            <a:ext cx="10515600" cy="1325563"/>
          </a:xfrm>
        </p:spPr>
        <p:txBody>
          <a:bodyPr/>
          <a:lstStyle/>
          <a:p>
            <a:r>
              <a:rPr lang="pt-BR" dirty="0"/>
              <a:t>ABUSO DO PODER</a:t>
            </a:r>
          </a:p>
        </p:txBody>
      </p:sp>
      <p:sp>
        <p:nvSpPr>
          <p:cNvPr id="3" name="Espaço Reservado para Conteúdo 2">
            <a:extLst>
              <a:ext uri="{FF2B5EF4-FFF2-40B4-BE49-F238E27FC236}">
                <a16:creationId xmlns:a16="http://schemas.microsoft.com/office/drawing/2014/main" id="{5252FC4B-77E9-2F6A-47C3-ABF2799E61CF}"/>
              </a:ext>
            </a:extLst>
          </p:cNvPr>
          <p:cNvSpPr>
            <a:spLocks noGrp="1"/>
          </p:cNvSpPr>
          <p:nvPr>
            <p:ph idx="1"/>
          </p:nvPr>
        </p:nvSpPr>
        <p:spPr/>
        <p:txBody>
          <a:bodyPr>
            <a:normAutofit/>
          </a:bodyPr>
          <a:lstStyle/>
          <a:p>
            <a:pPr marL="0" indent="0">
              <a:spcBef>
                <a:spcPct val="0"/>
              </a:spcBef>
              <a:buNone/>
            </a:pPr>
            <a:r>
              <a:rPr lang="pt-BR" b="1" dirty="0"/>
              <a:t>Lei 8.429, de 2 de junho de 1992 – Lei de Improbidade Administrativa</a:t>
            </a:r>
          </a:p>
          <a:p>
            <a:pPr marL="0" indent="0">
              <a:spcBef>
                <a:spcPct val="0"/>
              </a:spcBef>
              <a:buNone/>
            </a:pPr>
            <a:endParaRPr lang="pt-BR" sz="2600" dirty="0"/>
          </a:p>
          <a:p>
            <a:pPr marL="0" indent="0" algn="just">
              <a:spcBef>
                <a:spcPct val="0"/>
              </a:spcBef>
              <a:buNone/>
            </a:pPr>
            <a:r>
              <a:rPr lang="pt-BR" sz="3000" b="1" dirty="0">
                <a:solidFill>
                  <a:srgbClr val="0070C0"/>
                </a:solidFill>
              </a:rPr>
              <a:t>Atos que importam enriquecimento ilícito (artigo 9º): </a:t>
            </a:r>
            <a:r>
              <a:rPr lang="pt-BR" sz="3000" b="1" u="sng" dirty="0">
                <a:solidFill>
                  <a:srgbClr val="0070C0"/>
                </a:solidFill>
              </a:rPr>
              <a:t>suspensão dos direitos políticos até 14 (catorze) anos</a:t>
            </a:r>
            <a:r>
              <a:rPr lang="pt-BR" sz="3000" dirty="0"/>
              <a:t>, pagamento de multa civil equivalente ao valor do acréscimo patrimonial e proibição de contratar com o poder público ou de receber benefícios ou incentivos fiscais ou creditícios, direta ou indiretamente, ainda que por intermédio de pessoa jurídica da qual seja sócio majoritário, pelo prazo não superior a 14 (catorze) anos; </a:t>
            </a:r>
          </a:p>
          <a:p>
            <a:pPr marL="0" indent="0" algn="just">
              <a:spcBef>
                <a:spcPct val="0"/>
              </a:spcBef>
              <a:buNone/>
            </a:pPr>
            <a:endParaRPr lang="pt-BR" sz="3000" dirty="0"/>
          </a:p>
          <a:p>
            <a:pPr marL="0" indent="0" algn="just">
              <a:spcBef>
                <a:spcPct val="0"/>
              </a:spcBef>
              <a:buNone/>
            </a:pPr>
            <a:endParaRPr lang="pt-BR" sz="3000" dirty="0"/>
          </a:p>
          <a:p>
            <a:pPr marL="0" indent="0" algn="just">
              <a:spcBef>
                <a:spcPct val="0"/>
              </a:spcBef>
              <a:buNone/>
            </a:pPr>
            <a:endParaRPr lang="pt-BR" sz="3000" dirty="0"/>
          </a:p>
          <a:p>
            <a:pPr marL="0" indent="0" algn="just">
              <a:spcBef>
                <a:spcPct val="0"/>
              </a:spcBef>
              <a:buNone/>
            </a:pPr>
            <a:endParaRPr lang="pt-BR" sz="3000" dirty="0"/>
          </a:p>
          <a:p>
            <a:pPr marL="0" indent="0" algn="just">
              <a:spcBef>
                <a:spcPct val="0"/>
              </a:spcBef>
              <a:buNone/>
            </a:pPr>
            <a:endParaRPr lang="pt-BR" sz="3000" dirty="0"/>
          </a:p>
          <a:p>
            <a:pPr marL="0" indent="0" algn="just">
              <a:spcBef>
                <a:spcPct val="0"/>
              </a:spcBef>
              <a:buNone/>
            </a:pPr>
            <a:endParaRPr lang="pt-BR" sz="3000" dirty="0"/>
          </a:p>
          <a:p>
            <a:pPr marL="0" indent="0" algn="just">
              <a:spcBef>
                <a:spcPct val="0"/>
              </a:spcBef>
              <a:buNone/>
            </a:pPr>
            <a:endParaRPr lang="pt-BR" sz="3000" dirty="0"/>
          </a:p>
          <a:p>
            <a:pPr marL="0" indent="0" algn="just">
              <a:spcBef>
                <a:spcPct val="0"/>
              </a:spcBef>
              <a:buNone/>
            </a:pPr>
            <a:endParaRPr lang="pt-BR" sz="3000" b="0" i="0" dirty="0">
              <a:solidFill>
                <a:srgbClr val="000000"/>
              </a:solidFill>
              <a:effectLst/>
              <a:latin typeface="Arial" panose="020B0604020202020204" pitchFamily="34" charset="0"/>
            </a:endParaRPr>
          </a:p>
          <a:p>
            <a:pPr marL="0" indent="0" algn="just">
              <a:spcBef>
                <a:spcPct val="0"/>
              </a:spcBef>
              <a:buNone/>
            </a:pPr>
            <a:endParaRPr lang="pt-BR" sz="3200" b="0" i="0" dirty="0">
              <a:solidFill>
                <a:srgbClr val="000000"/>
              </a:solidFill>
              <a:effectLst/>
              <a:latin typeface="Arial" panose="020B0604020202020204" pitchFamily="34" charset="0"/>
            </a:endParaRPr>
          </a:p>
          <a:p>
            <a:pPr marL="0" indent="0" algn="just">
              <a:spcBef>
                <a:spcPct val="0"/>
              </a:spcBef>
              <a:buNone/>
            </a:pPr>
            <a:endParaRPr lang="pt-BR" sz="3200" b="0" i="0" dirty="0">
              <a:solidFill>
                <a:srgbClr val="000000"/>
              </a:solidFill>
              <a:effectLst/>
              <a:latin typeface="Arial" panose="020B0604020202020204" pitchFamily="34" charset="0"/>
            </a:endParaRPr>
          </a:p>
          <a:p>
            <a:pPr marL="0" indent="0">
              <a:spcBef>
                <a:spcPct val="0"/>
              </a:spcBef>
              <a:buNone/>
            </a:pPr>
            <a:endParaRPr lang="pt-BR" sz="2600" b="0" i="0" dirty="0">
              <a:solidFill>
                <a:srgbClr val="000000"/>
              </a:solidFill>
              <a:effectLst/>
              <a:latin typeface="Arial" panose="020B0604020202020204" pitchFamily="34" charset="0"/>
            </a:endParaRPr>
          </a:p>
          <a:p>
            <a:pPr marL="0" indent="0">
              <a:spcBef>
                <a:spcPct val="0"/>
              </a:spcBef>
              <a:buNone/>
            </a:pPr>
            <a:endParaRPr lang="pt-BR" sz="2600" b="0" i="0" dirty="0">
              <a:solidFill>
                <a:srgbClr val="000000"/>
              </a:solidFill>
              <a:effectLst/>
              <a:latin typeface="Arial" panose="020B0604020202020204" pitchFamily="34" charset="0"/>
            </a:endParaRPr>
          </a:p>
          <a:p>
            <a:pPr marL="0" indent="0">
              <a:spcBef>
                <a:spcPct val="0"/>
              </a:spcBef>
              <a:buNone/>
            </a:pPr>
            <a:endParaRPr lang="pt-BR" sz="2600" dirty="0"/>
          </a:p>
          <a:p>
            <a:pPr marL="0" indent="0">
              <a:spcBef>
                <a:spcPct val="0"/>
              </a:spcBef>
              <a:buNone/>
            </a:pPr>
            <a:endParaRPr lang="pt-BR" sz="3600" dirty="0"/>
          </a:p>
          <a:p>
            <a:pPr marL="0" indent="0">
              <a:spcBef>
                <a:spcPct val="0"/>
              </a:spcBef>
              <a:buNone/>
            </a:pPr>
            <a:endParaRPr lang="pt-BR" sz="3600" dirty="0"/>
          </a:p>
          <a:p>
            <a:pPr marL="0" indent="0">
              <a:spcBef>
                <a:spcPct val="0"/>
              </a:spcBef>
              <a:buNone/>
            </a:pPr>
            <a:endParaRPr lang="pt-BR" sz="3600" dirty="0"/>
          </a:p>
          <a:p>
            <a:pPr marL="0" indent="0" algn="just">
              <a:spcBef>
                <a:spcPct val="0"/>
              </a:spcBef>
              <a:buNone/>
            </a:pPr>
            <a:endParaRPr lang="pt-BR" sz="3600" b="1" dirty="0">
              <a:solidFill>
                <a:srgbClr val="0070C0"/>
              </a:solidFill>
            </a:endParaRPr>
          </a:p>
          <a:p>
            <a:pPr marL="0" indent="0" algn="just">
              <a:spcBef>
                <a:spcPct val="0"/>
              </a:spcBef>
              <a:buNone/>
            </a:pPr>
            <a:endParaRPr lang="pt-BR" dirty="0"/>
          </a:p>
        </p:txBody>
      </p:sp>
    </p:spTree>
    <p:extLst>
      <p:ext uri="{BB962C8B-B14F-4D97-AF65-F5344CB8AC3E}">
        <p14:creationId xmlns:p14="http://schemas.microsoft.com/office/powerpoint/2010/main" val="3274556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D2AF054-A1C9-C263-D34C-F7D8BD0EC9C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7F6C596-AD05-D060-9E50-C87AC56B5BC8}"/>
              </a:ext>
            </a:extLst>
          </p:cNvPr>
          <p:cNvSpPr>
            <a:spLocks noGrp="1"/>
          </p:cNvSpPr>
          <p:nvPr>
            <p:ph type="title"/>
          </p:nvPr>
        </p:nvSpPr>
        <p:spPr>
          <a:xfrm>
            <a:off x="838200" y="513495"/>
            <a:ext cx="10515600" cy="1325563"/>
          </a:xfrm>
        </p:spPr>
        <p:txBody>
          <a:bodyPr/>
          <a:lstStyle/>
          <a:p>
            <a:r>
              <a:rPr lang="pt-BR" dirty="0"/>
              <a:t>ABUSO DO PODER</a:t>
            </a:r>
          </a:p>
        </p:txBody>
      </p:sp>
      <p:sp>
        <p:nvSpPr>
          <p:cNvPr id="3" name="Espaço Reservado para Conteúdo 2">
            <a:extLst>
              <a:ext uri="{FF2B5EF4-FFF2-40B4-BE49-F238E27FC236}">
                <a16:creationId xmlns:a16="http://schemas.microsoft.com/office/drawing/2014/main" id="{79050383-B949-FBF5-F1D1-8A473CC2AADF}"/>
              </a:ext>
            </a:extLst>
          </p:cNvPr>
          <p:cNvSpPr>
            <a:spLocks noGrp="1"/>
          </p:cNvSpPr>
          <p:nvPr>
            <p:ph idx="1"/>
          </p:nvPr>
        </p:nvSpPr>
        <p:spPr/>
        <p:txBody>
          <a:bodyPr>
            <a:normAutofit lnSpcReduction="10000"/>
          </a:bodyPr>
          <a:lstStyle/>
          <a:p>
            <a:pPr marL="0" indent="0">
              <a:spcBef>
                <a:spcPct val="0"/>
              </a:spcBef>
              <a:buNone/>
            </a:pPr>
            <a:r>
              <a:rPr lang="pt-BR" b="1" dirty="0"/>
              <a:t>Lei 8.429, de 2 de junho de 1992 – Lei de Improbidade Administrativa</a:t>
            </a:r>
            <a:endParaRPr lang="pt-BR" sz="3000" b="0" i="0" dirty="0">
              <a:solidFill>
                <a:srgbClr val="000000"/>
              </a:solidFill>
              <a:effectLst/>
              <a:latin typeface="Arial" panose="020B0604020202020204" pitchFamily="34" charset="0"/>
            </a:endParaRPr>
          </a:p>
          <a:p>
            <a:pPr marL="0" indent="0" algn="just">
              <a:spcBef>
                <a:spcPct val="0"/>
              </a:spcBef>
              <a:buNone/>
            </a:pPr>
            <a:endParaRPr lang="pt-BR" sz="3000" dirty="0"/>
          </a:p>
          <a:p>
            <a:pPr marL="0" indent="0" algn="just">
              <a:spcBef>
                <a:spcPct val="0"/>
              </a:spcBef>
              <a:buNone/>
            </a:pPr>
            <a:r>
              <a:rPr lang="pt-BR" sz="3000" b="1" dirty="0">
                <a:solidFill>
                  <a:srgbClr val="0070C0"/>
                </a:solidFill>
              </a:rPr>
              <a:t>Atos que causam prejuízo ao erário (artigo 10):</a:t>
            </a:r>
            <a:r>
              <a:rPr lang="pt-BR" sz="3000" dirty="0"/>
              <a:t> perda dos bens ou valores acrescidos ilicitamente ao patrimônio, se concorrer esta circunstância, perda da função pública, </a:t>
            </a:r>
            <a:r>
              <a:rPr lang="pt-BR" sz="3000" b="1" u="sng" dirty="0">
                <a:solidFill>
                  <a:srgbClr val="0070C0"/>
                </a:solidFill>
              </a:rPr>
              <a:t>suspensão dos direitos políticos até 12 (doze) anos</a:t>
            </a:r>
            <a:r>
              <a:rPr lang="pt-BR" sz="3000" dirty="0"/>
              <a:t>, pagamento de multa civil equivalente ao valor do dano e proibição de contratar com o poder público ou de receber benefícios ou incentivos fiscais ou creditícios, direta ou indiretamente, ainda que por intermédio de pessoa jurídica da qual seja sócio majoritário, pelo prazo não superior a 12 (doze) anos;</a:t>
            </a:r>
          </a:p>
          <a:p>
            <a:pPr marL="0" indent="0" algn="just">
              <a:spcBef>
                <a:spcPct val="0"/>
              </a:spcBef>
              <a:buNone/>
            </a:pPr>
            <a:endParaRPr lang="pt-BR" sz="3000" dirty="0"/>
          </a:p>
          <a:p>
            <a:pPr marL="0" indent="0" algn="just">
              <a:spcBef>
                <a:spcPct val="0"/>
              </a:spcBef>
              <a:buNone/>
            </a:pPr>
            <a:endParaRPr lang="pt-BR" sz="3000" dirty="0"/>
          </a:p>
          <a:p>
            <a:pPr marL="0" indent="0" algn="just">
              <a:spcBef>
                <a:spcPct val="0"/>
              </a:spcBef>
              <a:buNone/>
            </a:pPr>
            <a:endParaRPr lang="pt-BR" sz="3000" dirty="0"/>
          </a:p>
          <a:p>
            <a:pPr marL="0" indent="0" algn="just">
              <a:spcBef>
                <a:spcPct val="0"/>
              </a:spcBef>
              <a:buNone/>
            </a:pPr>
            <a:endParaRPr lang="pt-BR" sz="3000" dirty="0"/>
          </a:p>
          <a:p>
            <a:pPr marL="0" indent="0" algn="just">
              <a:spcBef>
                <a:spcPct val="0"/>
              </a:spcBef>
              <a:buNone/>
            </a:pPr>
            <a:endParaRPr lang="pt-BR" sz="3000" dirty="0"/>
          </a:p>
          <a:p>
            <a:pPr marL="0" indent="0" algn="just">
              <a:spcBef>
                <a:spcPct val="0"/>
              </a:spcBef>
              <a:buNone/>
            </a:pPr>
            <a:endParaRPr lang="pt-BR" sz="3000" dirty="0"/>
          </a:p>
          <a:p>
            <a:pPr marL="0" indent="0" algn="just">
              <a:spcBef>
                <a:spcPct val="0"/>
              </a:spcBef>
              <a:buNone/>
            </a:pPr>
            <a:endParaRPr lang="pt-BR" sz="3000" b="0" i="0" dirty="0">
              <a:solidFill>
                <a:srgbClr val="000000"/>
              </a:solidFill>
              <a:effectLst/>
              <a:latin typeface="Arial" panose="020B0604020202020204" pitchFamily="34" charset="0"/>
            </a:endParaRPr>
          </a:p>
          <a:p>
            <a:pPr marL="0" indent="0" algn="just">
              <a:spcBef>
                <a:spcPct val="0"/>
              </a:spcBef>
              <a:buNone/>
            </a:pPr>
            <a:endParaRPr lang="pt-BR" sz="3200" b="0" i="0" dirty="0">
              <a:solidFill>
                <a:srgbClr val="000000"/>
              </a:solidFill>
              <a:effectLst/>
              <a:latin typeface="Arial" panose="020B0604020202020204" pitchFamily="34" charset="0"/>
            </a:endParaRPr>
          </a:p>
          <a:p>
            <a:pPr marL="0" indent="0" algn="just">
              <a:spcBef>
                <a:spcPct val="0"/>
              </a:spcBef>
              <a:buNone/>
            </a:pPr>
            <a:endParaRPr lang="pt-BR" sz="3200" b="0" i="0" dirty="0">
              <a:solidFill>
                <a:srgbClr val="000000"/>
              </a:solidFill>
              <a:effectLst/>
              <a:latin typeface="Arial" panose="020B0604020202020204" pitchFamily="34" charset="0"/>
            </a:endParaRPr>
          </a:p>
          <a:p>
            <a:pPr marL="0" indent="0">
              <a:spcBef>
                <a:spcPct val="0"/>
              </a:spcBef>
              <a:buNone/>
            </a:pPr>
            <a:endParaRPr lang="pt-BR" sz="2600" b="0" i="0" dirty="0">
              <a:solidFill>
                <a:srgbClr val="000000"/>
              </a:solidFill>
              <a:effectLst/>
              <a:latin typeface="Arial" panose="020B0604020202020204" pitchFamily="34" charset="0"/>
            </a:endParaRPr>
          </a:p>
          <a:p>
            <a:pPr marL="0" indent="0">
              <a:spcBef>
                <a:spcPct val="0"/>
              </a:spcBef>
              <a:buNone/>
            </a:pPr>
            <a:endParaRPr lang="pt-BR" sz="2600" b="0" i="0" dirty="0">
              <a:solidFill>
                <a:srgbClr val="000000"/>
              </a:solidFill>
              <a:effectLst/>
              <a:latin typeface="Arial" panose="020B0604020202020204" pitchFamily="34" charset="0"/>
            </a:endParaRPr>
          </a:p>
          <a:p>
            <a:pPr marL="0" indent="0">
              <a:spcBef>
                <a:spcPct val="0"/>
              </a:spcBef>
              <a:buNone/>
            </a:pPr>
            <a:endParaRPr lang="pt-BR" sz="2600" dirty="0"/>
          </a:p>
          <a:p>
            <a:pPr marL="0" indent="0">
              <a:spcBef>
                <a:spcPct val="0"/>
              </a:spcBef>
              <a:buNone/>
            </a:pPr>
            <a:endParaRPr lang="pt-BR" sz="3600" dirty="0"/>
          </a:p>
          <a:p>
            <a:pPr marL="0" indent="0">
              <a:spcBef>
                <a:spcPct val="0"/>
              </a:spcBef>
              <a:buNone/>
            </a:pPr>
            <a:endParaRPr lang="pt-BR" sz="3600" dirty="0"/>
          </a:p>
          <a:p>
            <a:pPr marL="0" indent="0">
              <a:spcBef>
                <a:spcPct val="0"/>
              </a:spcBef>
              <a:buNone/>
            </a:pPr>
            <a:endParaRPr lang="pt-BR" sz="3600" dirty="0"/>
          </a:p>
          <a:p>
            <a:pPr marL="0" indent="0" algn="just">
              <a:spcBef>
                <a:spcPct val="0"/>
              </a:spcBef>
              <a:buNone/>
            </a:pPr>
            <a:endParaRPr lang="pt-BR" sz="3600" b="1" dirty="0">
              <a:solidFill>
                <a:srgbClr val="0070C0"/>
              </a:solidFill>
            </a:endParaRPr>
          </a:p>
          <a:p>
            <a:pPr marL="0" indent="0" algn="just">
              <a:spcBef>
                <a:spcPct val="0"/>
              </a:spcBef>
              <a:buNone/>
            </a:pPr>
            <a:endParaRPr lang="pt-BR" dirty="0"/>
          </a:p>
        </p:txBody>
      </p:sp>
    </p:spTree>
    <p:extLst>
      <p:ext uri="{BB962C8B-B14F-4D97-AF65-F5344CB8AC3E}">
        <p14:creationId xmlns:p14="http://schemas.microsoft.com/office/powerpoint/2010/main" val="3234173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9125D95-E959-C8F7-5A98-92E709EAF95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22C68D9-9D74-0BE8-7233-4AA1D8D8C259}"/>
              </a:ext>
            </a:extLst>
          </p:cNvPr>
          <p:cNvSpPr>
            <a:spLocks noGrp="1"/>
          </p:cNvSpPr>
          <p:nvPr>
            <p:ph type="title"/>
          </p:nvPr>
        </p:nvSpPr>
        <p:spPr>
          <a:xfrm>
            <a:off x="838200" y="513495"/>
            <a:ext cx="10515600" cy="1325563"/>
          </a:xfrm>
        </p:spPr>
        <p:txBody>
          <a:bodyPr/>
          <a:lstStyle/>
          <a:p>
            <a:r>
              <a:rPr lang="pt-BR" dirty="0"/>
              <a:t>ABUSO DO PODER</a:t>
            </a:r>
          </a:p>
        </p:txBody>
      </p:sp>
      <p:sp>
        <p:nvSpPr>
          <p:cNvPr id="3" name="Espaço Reservado para Conteúdo 2">
            <a:extLst>
              <a:ext uri="{FF2B5EF4-FFF2-40B4-BE49-F238E27FC236}">
                <a16:creationId xmlns:a16="http://schemas.microsoft.com/office/drawing/2014/main" id="{6F96A4C8-7DCF-30D8-A744-1D84611824D5}"/>
              </a:ext>
            </a:extLst>
          </p:cNvPr>
          <p:cNvSpPr>
            <a:spLocks noGrp="1"/>
          </p:cNvSpPr>
          <p:nvPr>
            <p:ph idx="1"/>
          </p:nvPr>
        </p:nvSpPr>
        <p:spPr/>
        <p:txBody>
          <a:bodyPr>
            <a:normAutofit/>
          </a:bodyPr>
          <a:lstStyle/>
          <a:p>
            <a:pPr marL="0" indent="0">
              <a:spcBef>
                <a:spcPct val="0"/>
              </a:spcBef>
              <a:buNone/>
            </a:pPr>
            <a:r>
              <a:rPr lang="pt-BR" b="1" dirty="0"/>
              <a:t>Lei 8.429, de 2 de junho de 1992 – Lei de Improbidade Administrativa</a:t>
            </a:r>
            <a:endParaRPr lang="pt-BR" sz="3000" b="0" i="0" dirty="0">
              <a:solidFill>
                <a:srgbClr val="000000"/>
              </a:solidFill>
              <a:effectLst/>
              <a:latin typeface="Arial" panose="020B0604020202020204" pitchFamily="34" charset="0"/>
            </a:endParaRPr>
          </a:p>
          <a:p>
            <a:pPr marL="0" indent="0" algn="just">
              <a:spcBef>
                <a:spcPct val="0"/>
              </a:spcBef>
              <a:buNone/>
            </a:pPr>
            <a:endParaRPr lang="pt-BR" sz="3000" dirty="0"/>
          </a:p>
          <a:p>
            <a:pPr marL="0" indent="0" algn="just">
              <a:spcBef>
                <a:spcPct val="0"/>
              </a:spcBef>
              <a:buNone/>
            </a:pPr>
            <a:r>
              <a:rPr lang="pt-BR" sz="3000" b="1" dirty="0">
                <a:solidFill>
                  <a:srgbClr val="0070C0"/>
                </a:solidFill>
              </a:rPr>
              <a:t>Atos que atentam contra os princípios da Administração Pública (artigo 11):</a:t>
            </a:r>
            <a:r>
              <a:rPr lang="pt-BR" sz="3000" dirty="0"/>
              <a:t> pagamento de multa civil de até 24 (vinte e quatro) vezes o valor da remuneração percebida pelo agente e proibição de contratar com o poder público ou de receber benefícios ou incentivos fiscais ou creditícios, direta ou indiretamente, ainda que por intermédio de pessoa jurídica da qual seja sócio majoritário, pelo prazo não superior a 4 (quatro) anos; </a:t>
            </a:r>
          </a:p>
          <a:p>
            <a:pPr marL="0" indent="0" algn="just">
              <a:spcBef>
                <a:spcPct val="0"/>
              </a:spcBef>
              <a:buNone/>
            </a:pPr>
            <a:endParaRPr lang="pt-BR" sz="3000" dirty="0"/>
          </a:p>
          <a:p>
            <a:pPr marL="0" indent="0" algn="just">
              <a:spcBef>
                <a:spcPct val="0"/>
              </a:spcBef>
              <a:buNone/>
            </a:pPr>
            <a:endParaRPr lang="pt-BR" sz="3000" dirty="0"/>
          </a:p>
          <a:p>
            <a:pPr marL="0" indent="0" algn="just">
              <a:spcBef>
                <a:spcPct val="0"/>
              </a:spcBef>
              <a:buNone/>
            </a:pPr>
            <a:endParaRPr lang="pt-BR" sz="3000" dirty="0"/>
          </a:p>
          <a:p>
            <a:pPr marL="0" indent="0" algn="just">
              <a:spcBef>
                <a:spcPct val="0"/>
              </a:spcBef>
              <a:buNone/>
            </a:pPr>
            <a:endParaRPr lang="pt-BR" sz="3000" dirty="0"/>
          </a:p>
          <a:p>
            <a:pPr marL="0" indent="0" algn="just">
              <a:spcBef>
                <a:spcPct val="0"/>
              </a:spcBef>
              <a:buNone/>
            </a:pPr>
            <a:endParaRPr lang="pt-BR" sz="3000" dirty="0"/>
          </a:p>
          <a:p>
            <a:pPr marL="0" indent="0" algn="just">
              <a:spcBef>
                <a:spcPct val="0"/>
              </a:spcBef>
              <a:buNone/>
            </a:pPr>
            <a:endParaRPr lang="pt-BR" sz="3000" dirty="0"/>
          </a:p>
          <a:p>
            <a:pPr marL="0" indent="0" algn="just">
              <a:spcBef>
                <a:spcPct val="0"/>
              </a:spcBef>
              <a:buNone/>
            </a:pPr>
            <a:endParaRPr lang="pt-BR" sz="3000" b="0" i="0" dirty="0">
              <a:solidFill>
                <a:srgbClr val="000000"/>
              </a:solidFill>
              <a:effectLst/>
              <a:latin typeface="Arial" panose="020B0604020202020204" pitchFamily="34" charset="0"/>
            </a:endParaRPr>
          </a:p>
          <a:p>
            <a:pPr marL="0" indent="0" algn="just">
              <a:spcBef>
                <a:spcPct val="0"/>
              </a:spcBef>
              <a:buNone/>
            </a:pPr>
            <a:endParaRPr lang="pt-BR" sz="3200" b="0" i="0" dirty="0">
              <a:solidFill>
                <a:srgbClr val="000000"/>
              </a:solidFill>
              <a:effectLst/>
              <a:latin typeface="Arial" panose="020B0604020202020204" pitchFamily="34" charset="0"/>
            </a:endParaRPr>
          </a:p>
          <a:p>
            <a:pPr marL="0" indent="0" algn="just">
              <a:spcBef>
                <a:spcPct val="0"/>
              </a:spcBef>
              <a:buNone/>
            </a:pPr>
            <a:endParaRPr lang="pt-BR" sz="3200" b="0" i="0" dirty="0">
              <a:solidFill>
                <a:srgbClr val="000000"/>
              </a:solidFill>
              <a:effectLst/>
              <a:latin typeface="Arial" panose="020B0604020202020204" pitchFamily="34" charset="0"/>
            </a:endParaRPr>
          </a:p>
          <a:p>
            <a:pPr marL="0" indent="0">
              <a:spcBef>
                <a:spcPct val="0"/>
              </a:spcBef>
              <a:buNone/>
            </a:pPr>
            <a:endParaRPr lang="pt-BR" sz="2600" b="0" i="0" dirty="0">
              <a:solidFill>
                <a:srgbClr val="000000"/>
              </a:solidFill>
              <a:effectLst/>
              <a:latin typeface="Arial" panose="020B0604020202020204" pitchFamily="34" charset="0"/>
            </a:endParaRPr>
          </a:p>
          <a:p>
            <a:pPr marL="0" indent="0">
              <a:spcBef>
                <a:spcPct val="0"/>
              </a:spcBef>
              <a:buNone/>
            </a:pPr>
            <a:endParaRPr lang="pt-BR" sz="2600" b="0" i="0" dirty="0">
              <a:solidFill>
                <a:srgbClr val="000000"/>
              </a:solidFill>
              <a:effectLst/>
              <a:latin typeface="Arial" panose="020B0604020202020204" pitchFamily="34" charset="0"/>
            </a:endParaRPr>
          </a:p>
          <a:p>
            <a:pPr marL="0" indent="0">
              <a:spcBef>
                <a:spcPct val="0"/>
              </a:spcBef>
              <a:buNone/>
            </a:pPr>
            <a:endParaRPr lang="pt-BR" sz="2600" dirty="0"/>
          </a:p>
          <a:p>
            <a:pPr marL="0" indent="0">
              <a:spcBef>
                <a:spcPct val="0"/>
              </a:spcBef>
              <a:buNone/>
            </a:pPr>
            <a:endParaRPr lang="pt-BR" sz="3600" dirty="0"/>
          </a:p>
          <a:p>
            <a:pPr marL="0" indent="0">
              <a:spcBef>
                <a:spcPct val="0"/>
              </a:spcBef>
              <a:buNone/>
            </a:pPr>
            <a:endParaRPr lang="pt-BR" sz="3600" dirty="0"/>
          </a:p>
          <a:p>
            <a:pPr marL="0" indent="0">
              <a:spcBef>
                <a:spcPct val="0"/>
              </a:spcBef>
              <a:buNone/>
            </a:pPr>
            <a:endParaRPr lang="pt-BR" sz="3600" dirty="0"/>
          </a:p>
          <a:p>
            <a:pPr marL="0" indent="0" algn="just">
              <a:spcBef>
                <a:spcPct val="0"/>
              </a:spcBef>
              <a:buNone/>
            </a:pPr>
            <a:endParaRPr lang="pt-BR" sz="3600" b="1" dirty="0">
              <a:solidFill>
                <a:srgbClr val="0070C0"/>
              </a:solidFill>
            </a:endParaRPr>
          </a:p>
          <a:p>
            <a:pPr marL="0" indent="0" algn="just">
              <a:spcBef>
                <a:spcPct val="0"/>
              </a:spcBef>
              <a:buNone/>
            </a:pPr>
            <a:endParaRPr lang="pt-BR" dirty="0"/>
          </a:p>
        </p:txBody>
      </p:sp>
    </p:spTree>
    <p:extLst>
      <p:ext uri="{BB962C8B-B14F-4D97-AF65-F5344CB8AC3E}">
        <p14:creationId xmlns:p14="http://schemas.microsoft.com/office/powerpoint/2010/main" val="3434024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m 9">
            <a:extLst>
              <a:ext uri="{FF2B5EF4-FFF2-40B4-BE49-F238E27FC236}">
                <a16:creationId xmlns:a16="http://schemas.microsoft.com/office/drawing/2014/main" id="{7A2185C1-E1DE-866E-50C7-E687C9095F9F}"/>
              </a:ext>
            </a:extLst>
          </p:cNvPr>
          <p:cNvPicPr>
            <a:picLocks noChangeAspect="1"/>
          </p:cNvPicPr>
          <p:nvPr/>
        </p:nvPicPr>
        <p:blipFill rotWithShape="1">
          <a:blip r:embed="rId2"/>
          <a:srcRect t="550" b="15187"/>
          <a:stretch/>
        </p:blipFill>
        <p:spPr>
          <a:xfrm>
            <a:off x="4038599" y="10"/>
            <a:ext cx="8160026" cy="6875809"/>
          </a:xfrm>
          <a:prstGeom prst="rect">
            <a:avLst/>
          </a:prstGeom>
        </p:spPr>
      </p:pic>
      <p:sp>
        <p:nvSpPr>
          <p:cNvPr id="37" name="Freeform: Shape 36">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115417" y="419383"/>
            <a:ext cx="3805628" cy="531965"/>
          </a:xfrm>
        </p:spPr>
        <p:txBody>
          <a:bodyPr vert="horz" lIns="91440" tIns="45720" rIns="91440" bIns="45720" rtlCol="0" anchor="t">
            <a:normAutofit/>
          </a:bodyPr>
          <a:lstStyle/>
          <a:p>
            <a:pPr algn="r"/>
            <a:r>
              <a:rPr lang="en-US" sz="2400" b="1" dirty="0" err="1">
                <a:solidFill>
                  <a:srgbClr val="FFFFFF"/>
                </a:solidFill>
              </a:rPr>
              <a:t>Prof.Dr.Rogério</a:t>
            </a:r>
            <a:r>
              <a:rPr lang="en-US" sz="2400" b="1" dirty="0">
                <a:solidFill>
                  <a:srgbClr val="FFFFFF"/>
                </a:solidFill>
              </a:rPr>
              <a:t> Carlos Born</a:t>
            </a:r>
          </a:p>
        </p:txBody>
      </p:sp>
      <p:sp>
        <p:nvSpPr>
          <p:cNvPr id="11" name="CaixaDeTexto 10">
            <a:extLst>
              <a:ext uri="{FF2B5EF4-FFF2-40B4-BE49-F238E27FC236}">
                <a16:creationId xmlns:a16="http://schemas.microsoft.com/office/drawing/2014/main" id="{88B5E522-9BB6-C580-37C8-7900FD424380}"/>
              </a:ext>
            </a:extLst>
          </p:cNvPr>
          <p:cNvSpPr txBox="1"/>
          <p:nvPr/>
        </p:nvSpPr>
        <p:spPr>
          <a:xfrm>
            <a:off x="125178" y="2657054"/>
            <a:ext cx="4028093" cy="4001095"/>
          </a:xfrm>
          <a:prstGeom prst="rect">
            <a:avLst/>
          </a:prstGeom>
          <a:noFill/>
        </p:spPr>
        <p:txBody>
          <a:bodyPr wrap="square" rtlCol="0">
            <a:spAutoFit/>
          </a:bodyPr>
          <a:lstStyle/>
          <a:p>
            <a:r>
              <a:rPr lang="pt-BR" sz="1600" dirty="0">
                <a:solidFill>
                  <a:schemeClr val="bg1"/>
                </a:solidFill>
              </a:rPr>
              <a:t>Doutor e Mestre em Direito Constitucional na</a:t>
            </a:r>
          </a:p>
          <a:p>
            <a:r>
              <a:rPr lang="pt-BR" sz="1400" dirty="0">
                <a:solidFill>
                  <a:schemeClr val="bg1"/>
                </a:solidFill>
              </a:rPr>
              <a:t>Linha de Direitos Fundamentais e Democracia.</a:t>
            </a:r>
          </a:p>
          <a:p>
            <a:endParaRPr lang="pt-BR" sz="1400" dirty="0">
              <a:solidFill>
                <a:schemeClr val="bg1"/>
              </a:solidFill>
            </a:endParaRPr>
          </a:p>
          <a:p>
            <a:r>
              <a:rPr lang="pt-BR" sz="1400" dirty="0" err="1">
                <a:solidFill>
                  <a:schemeClr val="bg1"/>
                </a:solidFill>
              </a:rPr>
              <a:t>Pós-doutorando</a:t>
            </a:r>
            <a:r>
              <a:rPr lang="pt-BR" sz="1400" dirty="0">
                <a:solidFill>
                  <a:schemeClr val="bg1"/>
                </a:solidFill>
              </a:rPr>
              <a:t> em Direito Empresarial e Cidadania.</a:t>
            </a:r>
          </a:p>
          <a:p>
            <a:endParaRPr lang="pt-BR" sz="1400" dirty="0">
              <a:solidFill>
                <a:schemeClr val="bg1"/>
              </a:solidFill>
            </a:endParaRPr>
          </a:p>
          <a:p>
            <a:r>
              <a:rPr lang="pt-BR" sz="1400" dirty="0">
                <a:solidFill>
                  <a:schemeClr val="bg1"/>
                </a:solidFill>
              </a:rPr>
              <a:t>Especialista em Direito e Processo Eleitoral.</a:t>
            </a:r>
          </a:p>
          <a:p>
            <a:endParaRPr lang="pt-BR" sz="1400" dirty="0">
              <a:solidFill>
                <a:schemeClr val="bg1"/>
              </a:solidFill>
            </a:endParaRPr>
          </a:p>
          <a:p>
            <a:r>
              <a:rPr lang="pt-BR" sz="1400" dirty="0">
                <a:solidFill>
                  <a:schemeClr val="bg1"/>
                </a:solidFill>
              </a:rPr>
              <a:t>Graduado em Direito, Ciência Política, Relações Internacionais e Jornalismo.</a:t>
            </a:r>
          </a:p>
          <a:p>
            <a:endParaRPr lang="pt-BR" sz="1400" dirty="0">
              <a:solidFill>
                <a:schemeClr val="bg1"/>
              </a:solidFill>
            </a:endParaRPr>
          </a:p>
          <a:p>
            <a:r>
              <a:rPr lang="pt-BR" sz="1400" dirty="0">
                <a:solidFill>
                  <a:schemeClr val="bg1"/>
                </a:solidFill>
              </a:rPr>
              <a:t>Professor Universitário</a:t>
            </a:r>
          </a:p>
          <a:p>
            <a:endParaRPr lang="pt-BR" sz="1400" dirty="0">
              <a:solidFill>
                <a:schemeClr val="bg1"/>
              </a:solidFill>
            </a:endParaRPr>
          </a:p>
          <a:p>
            <a:r>
              <a:rPr lang="pt-BR" sz="1400" dirty="0">
                <a:solidFill>
                  <a:schemeClr val="bg1"/>
                </a:solidFill>
              </a:rPr>
              <a:t>Servidor do TRE-PR</a:t>
            </a:r>
          </a:p>
          <a:p>
            <a:endParaRPr lang="pt-BR" sz="1400" dirty="0">
              <a:solidFill>
                <a:schemeClr val="bg1"/>
              </a:solidFill>
            </a:endParaRPr>
          </a:p>
          <a:p>
            <a:r>
              <a:rPr lang="pt-BR" sz="1400" dirty="0">
                <a:solidFill>
                  <a:schemeClr val="bg1"/>
                </a:solidFill>
              </a:rPr>
              <a:t>Comentarista de Economia Política na Rede Record News – Flórida, EUA</a:t>
            </a:r>
          </a:p>
          <a:p>
            <a:endParaRPr lang="pt-BR" sz="1400" dirty="0">
              <a:solidFill>
                <a:schemeClr val="bg1"/>
              </a:solidFill>
            </a:endParaRPr>
          </a:p>
          <a:p>
            <a:r>
              <a:rPr lang="pt-BR" sz="1400" dirty="0">
                <a:solidFill>
                  <a:schemeClr val="bg1"/>
                </a:solidFill>
              </a:rPr>
              <a:t>Autor de diversas obras de Direito Eleitoral</a:t>
            </a:r>
          </a:p>
        </p:txBody>
      </p:sp>
      <p:pic>
        <p:nvPicPr>
          <p:cNvPr id="5128" name="Picture 8" descr="Stunning-Instagram-Logo-Vector-Free-Download-43-For-New-Logo-with-Instagram- Logo-Vector-Free-Download | The Sustainable Angle | Future Fabrics Expo">
            <a:extLst>
              <a:ext uri="{FF2B5EF4-FFF2-40B4-BE49-F238E27FC236}">
                <a16:creationId xmlns:a16="http://schemas.microsoft.com/office/drawing/2014/main" id="{EB1AD128-6263-A781-0675-FE45A5644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796" y="1128644"/>
            <a:ext cx="529820" cy="529820"/>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32">
            <a:extLst>
              <a:ext uri="{FF2B5EF4-FFF2-40B4-BE49-F238E27FC236}">
                <a16:creationId xmlns:a16="http://schemas.microsoft.com/office/drawing/2014/main" id="{7BD6E8D8-A662-75B8-158B-3955C787C4C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8" name="Imagem 17">
            <a:extLst>
              <a:ext uri="{FF2B5EF4-FFF2-40B4-BE49-F238E27FC236}">
                <a16:creationId xmlns:a16="http://schemas.microsoft.com/office/drawing/2014/main" id="{17B0C4F7-156B-43BD-5CCE-E1C3CFDEE624}"/>
              </a:ext>
            </a:extLst>
          </p:cNvPr>
          <p:cNvPicPr>
            <a:picLocks noChangeAspect="1"/>
          </p:cNvPicPr>
          <p:nvPr/>
        </p:nvPicPr>
        <p:blipFill>
          <a:blip r:embed="rId4"/>
          <a:stretch>
            <a:fillRect/>
          </a:stretch>
        </p:blipFill>
        <p:spPr>
          <a:xfrm>
            <a:off x="2440169" y="1128911"/>
            <a:ext cx="540514" cy="540514"/>
          </a:xfrm>
          <a:prstGeom prst="rect">
            <a:avLst/>
          </a:prstGeom>
        </p:spPr>
      </p:pic>
      <p:pic>
        <p:nvPicPr>
          <p:cNvPr id="5158" name="Picture 38" descr="LinkedIn | São Paulo SP">
            <a:extLst>
              <a:ext uri="{FF2B5EF4-FFF2-40B4-BE49-F238E27FC236}">
                <a16:creationId xmlns:a16="http://schemas.microsoft.com/office/drawing/2014/main" id="{E1403FF4-8A8A-8F72-0F90-66C7856AE9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278" y="1128644"/>
            <a:ext cx="531965" cy="531965"/>
          </a:xfrm>
          <a:prstGeom prst="rect">
            <a:avLst/>
          </a:prstGeom>
          <a:noFill/>
          <a:extLst>
            <a:ext uri="{909E8E84-426E-40DD-AFC4-6F175D3DCCD1}">
              <a14:hiddenFill xmlns:a14="http://schemas.microsoft.com/office/drawing/2010/main">
                <a:solidFill>
                  <a:srgbClr val="FFFFFF"/>
                </a:solidFill>
              </a14:hiddenFill>
            </a:ext>
          </a:extLst>
        </p:spPr>
      </p:pic>
      <p:sp>
        <p:nvSpPr>
          <p:cNvPr id="20" name="AutoShape 40">
            <a:extLst>
              <a:ext uri="{FF2B5EF4-FFF2-40B4-BE49-F238E27FC236}">
                <a16:creationId xmlns:a16="http://schemas.microsoft.com/office/drawing/2014/main" id="{C27916F3-E90C-2E39-277D-C446FC83EBC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2" name="AutoShape 42" descr="Figurinha sem etiqueta">
            <a:extLst>
              <a:ext uri="{FF2B5EF4-FFF2-40B4-BE49-F238E27FC236}">
                <a16:creationId xmlns:a16="http://schemas.microsoft.com/office/drawing/2014/main" id="{1AF91857-B3C4-790D-093B-06C58354914A}"/>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7" name="AutoShape 44" descr="Figurinha sem etiqueta">
            <a:extLst>
              <a:ext uri="{FF2B5EF4-FFF2-40B4-BE49-F238E27FC236}">
                <a16:creationId xmlns:a16="http://schemas.microsoft.com/office/drawing/2014/main" id="{C0643B0F-0A04-3F9F-9D5F-161B827A5103}"/>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8" name="Imagem 27">
            <a:extLst>
              <a:ext uri="{FF2B5EF4-FFF2-40B4-BE49-F238E27FC236}">
                <a16:creationId xmlns:a16="http://schemas.microsoft.com/office/drawing/2014/main" id="{74FEE83D-0262-5D33-EE9C-E44E8431F3C7}"/>
              </a:ext>
            </a:extLst>
          </p:cNvPr>
          <p:cNvPicPr>
            <a:picLocks noChangeAspect="1"/>
          </p:cNvPicPr>
          <p:nvPr/>
        </p:nvPicPr>
        <p:blipFill>
          <a:blip r:embed="rId6"/>
          <a:stretch>
            <a:fillRect/>
          </a:stretch>
        </p:blipFill>
        <p:spPr>
          <a:xfrm>
            <a:off x="3205825" y="1081769"/>
            <a:ext cx="623569" cy="623569"/>
          </a:xfrm>
          <a:prstGeom prst="rect">
            <a:avLst/>
          </a:prstGeom>
        </p:spPr>
      </p:pic>
      <p:sp>
        <p:nvSpPr>
          <p:cNvPr id="29" name="CaixaDeTexto 28">
            <a:extLst>
              <a:ext uri="{FF2B5EF4-FFF2-40B4-BE49-F238E27FC236}">
                <a16:creationId xmlns:a16="http://schemas.microsoft.com/office/drawing/2014/main" id="{8E49C42A-7B38-DD3E-B508-75DE68E25138}"/>
              </a:ext>
            </a:extLst>
          </p:cNvPr>
          <p:cNvSpPr txBox="1"/>
          <p:nvPr/>
        </p:nvSpPr>
        <p:spPr>
          <a:xfrm>
            <a:off x="826950" y="1918316"/>
            <a:ext cx="2063835" cy="369332"/>
          </a:xfrm>
          <a:prstGeom prst="rect">
            <a:avLst/>
          </a:prstGeom>
          <a:noFill/>
        </p:spPr>
        <p:txBody>
          <a:bodyPr wrap="none" rtlCol="0">
            <a:spAutoFit/>
          </a:bodyPr>
          <a:lstStyle/>
          <a:p>
            <a:r>
              <a:rPr lang="pt-BR" dirty="0">
                <a:solidFill>
                  <a:srgbClr val="FFFF00"/>
                </a:solidFill>
              </a:rPr>
              <a:t>@</a:t>
            </a:r>
            <a:r>
              <a:rPr lang="pt-BR" dirty="0" err="1">
                <a:solidFill>
                  <a:srgbClr val="FFFF00"/>
                </a:solidFill>
              </a:rPr>
              <a:t>rogeriocarlosborn</a:t>
            </a:r>
            <a:endParaRPr lang="pt-BR" dirty="0">
              <a:solidFill>
                <a:srgbClr val="FFFF00"/>
              </a:solidFill>
            </a:endParaRPr>
          </a:p>
        </p:txBody>
      </p:sp>
      <p:sp>
        <p:nvSpPr>
          <p:cNvPr id="32" name="CaixaDeTexto 31">
            <a:extLst>
              <a:ext uri="{FF2B5EF4-FFF2-40B4-BE49-F238E27FC236}">
                <a16:creationId xmlns:a16="http://schemas.microsoft.com/office/drawing/2014/main" id="{4BB91FBF-53B2-93E1-46E1-1E9500269D97}"/>
              </a:ext>
            </a:extLst>
          </p:cNvPr>
          <p:cNvSpPr txBox="1"/>
          <p:nvPr/>
        </p:nvSpPr>
        <p:spPr>
          <a:xfrm>
            <a:off x="3305908" y="2293034"/>
            <a:ext cx="184731" cy="369332"/>
          </a:xfrm>
          <a:prstGeom prst="rect">
            <a:avLst/>
          </a:prstGeom>
          <a:noFill/>
        </p:spPr>
        <p:txBody>
          <a:bodyPr wrap="none" rtlCol="0">
            <a:spAutoFit/>
          </a:bodyPr>
          <a:lstStyle/>
          <a:p>
            <a:endParaRPr lang="pt-BR" dirty="0"/>
          </a:p>
        </p:txBody>
      </p:sp>
      <p:pic>
        <p:nvPicPr>
          <p:cNvPr id="40" name="Imagem 39">
            <a:extLst>
              <a:ext uri="{FF2B5EF4-FFF2-40B4-BE49-F238E27FC236}">
                <a16:creationId xmlns:a16="http://schemas.microsoft.com/office/drawing/2014/main" id="{56E92064-3AAE-F625-F16A-74B03457BD69}"/>
              </a:ext>
            </a:extLst>
          </p:cNvPr>
          <p:cNvPicPr>
            <a:picLocks noChangeAspect="1"/>
          </p:cNvPicPr>
          <p:nvPr/>
        </p:nvPicPr>
        <p:blipFill>
          <a:blip r:embed="rId7"/>
          <a:stretch>
            <a:fillRect/>
          </a:stretch>
        </p:blipFill>
        <p:spPr>
          <a:xfrm>
            <a:off x="170863" y="1128645"/>
            <a:ext cx="531965" cy="531965"/>
          </a:xfrm>
          <a:prstGeom prst="rect">
            <a:avLst/>
          </a:prstGeom>
        </p:spPr>
      </p:pic>
    </p:spTree>
    <p:extLst>
      <p:ext uri="{BB962C8B-B14F-4D97-AF65-F5344CB8AC3E}">
        <p14:creationId xmlns:p14="http://schemas.microsoft.com/office/powerpoint/2010/main" val="2416519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3BBA236-CD53-3BCB-DE16-823E8342246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570FCB9-C25E-061E-F107-FFDAA9FD2787}"/>
              </a:ext>
            </a:extLst>
          </p:cNvPr>
          <p:cNvSpPr>
            <a:spLocks noGrp="1"/>
          </p:cNvSpPr>
          <p:nvPr>
            <p:ph type="title"/>
          </p:nvPr>
        </p:nvSpPr>
        <p:spPr>
          <a:xfrm>
            <a:off x="838200" y="513495"/>
            <a:ext cx="10515600" cy="1325563"/>
          </a:xfrm>
        </p:spPr>
        <p:txBody>
          <a:bodyPr/>
          <a:lstStyle/>
          <a:p>
            <a:r>
              <a:rPr lang="pt-BR" dirty="0"/>
              <a:t>ABUSO DO PODER</a:t>
            </a:r>
          </a:p>
        </p:txBody>
      </p:sp>
      <p:sp>
        <p:nvSpPr>
          <p:cNvPr id="3" name="Espaço Reservado para Conteúdo 2">
            <a:extLst>
              <a:ext uri="{FF2B5EF4-FFF2-40B4-BE49-F238E27FC236}">
                <a16:creationId xmlns:a16="http://schemas.microsoft.com/office/drawing/2014/main" id="{3B6DD7DE-83FB-4AB5-B2CE-9F7989E14E3A}"/>
              </a:ext>
            </a:extLst>
          </p:cNvPr>
          <p:cNvSpPr>
            <a:spLocks noGrp="1"/>
          </p:cNvSpPr>
          <p:nvPr>
            <p:ph idx="1"/>
          </p:nvPr>
        </p:nvSpPr>
        <p:spPr/>
        <p:txBody>
          <a:bodyPr>
            <a:normAutofit/>
          </a:bodyPr>
          <a:lstStyle/>
          <a:p>
            <a:pPr marL="0" indent="0">
              <a:spcBef>
                <a:spcPct val="0"/>
              </a:spcBef>
              <a:buNone/>
            </a:pPr>
            <a:r>
              <a:rPr lang="pt-BR" sz="3200" b="1" dirty="0"/>
              <a:t>Lei Complementar 64/1990</a:t>
            </a:r>
          </a:p>
          <a:p>
            <a:pPr marL="0" indent="0">
              <a:spcBef>
                <a:spcPct val="0"/>
              </a:spcBef>
              <a:buNone/>
            </a:pPr>
            <a:endParaRPr lang="pt-BR" sz="1000" dirty="0"/>
          </a:p>
          <a:p>
            <a:pPr marL="0" indent="0">
              <a:spcBef>
                <a:spcPct val="0"/>
              </a:spcBef>
              <a:buNone/>
            </a:pPr>
            <a:endParaRPr lang="pt-BR" sz="1000" dirty="0"/>
          </a:p>
          <a:p>
            <a:pPr marL="0" indent="0" algn="just">
              <a:spcBef>
                <a:spcPct val="0"/>
              </a:spcBef>
              <a:buNone/>
            </a:pPr>
            <a:r>
              <a:rPr lang="pt-BR" dirty="0"/>
              <a:t>Art. 22. Qualquer partido político, coligação, candidato ou Ministério Público Eleitoral poderá representar à Justiça Eleitoral, diretamente ao Corregedor-Geral ou Regional, relatando fatos e indicando provas, indícios e circunstâncias e pedir abertura de investigação judicial para apurar uso indevido, desvio ou </a:t>
            </a:r>
            <a:r>
              <a:rPr lang="pt-BR" b="1" dirty="0">
                <a:solidFill>
                  <a:srgbClr val="0070C0"/>
                </a:solidFill>
              </a:rPr>
              <a:t>abuso do poder econômico ou do poder de autoridade, ou </a:t>
            </a:r>
            <a:r>
              <a:rPr lang="pt-BR" b="1" u="sng" dirty="0">
                <a:solidFill>
                  <a:srgbClr val="0070C0"/>
                </a:solidFill>
              </a:rPr>
              <a:t>utilização indevida de veículos ou meios de comunicação social</a:t>
            </a:r>
            <a:r>
              <a:rPr lang="pt-BR" dirty="0"/>
              <a:t>, em benefício de candidato ou de partido político, obedecido o seguinte rito:</a:t>
            </a:r>
          </a:p>
          <a:p>
            <a:pPr marL="0" indent="0">
              <a:spcBef>
                <a:spcPct val="0"/>
              </a:spcBef>
              <a:buNone/>
            </a:pPr>
            <a:endParaRPr lang="pt-BR" sz="3600" dirty="0"/>
          </a:p>
          <a:p>
            <a:pPr marL="0" indent="0">
              <a:spcBef>
                <a:spcPct val="0"/>
              </a:spcBef>
              <a:buNone/>
            </a:pPr>
            <a:endParaRPr lang="pt-BR" sz="3600" dirty="0"/>
          </a:p>
          <a:p>
            <a:pPr marL="0" indent="0" algn="just">
              <a:spcBef>
                <a:spcPct val="0"/>
              </a:spcBef>
              <a:buNone/>
            </a:pPr>
            <a:endParaRPr lang="pt-BR" sz="3600" b="1" dirty="0">
              <a:solidFill>
                <a:srgbClr val="0070C0"/>
              </a:solidFill>
            </a:endParaRPr>
          </a:p>
          <a:p>
            <a:pPr marL="0" indent="0" algn="just">
              <a:spcBef>
                <a:spcPct val="0"/>
              </a:spcBef>
              <a:buNone/>
            </a:pPr>
            <a:endParaRPr lang="pt-BR" dirty="0"/>
          </a:p>
        </p:txBody>
      </p:sp>
    </p:spTree>
    <p:extLst>
      <p:ext uri="{BB962C8B-B14F-4D97-AF65-F5344CB8AC3E}">
        <p14:creationId xmlns:p14="http://schemas.microsoft.com/office/powerpoint/2010/main" val="3931175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BBB0227-E6C4-2FE0-0507-48C799ECC74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0C70797-AE59-4FF9-06BC-0508F0DEB7D8}"/>
              </a:ext>
            </a:extLst>
          </p:cNvPr>
          <p:cNvSpPr>
            <a:spLocks noGrp="1"/>
          </p:cNvSpPr>
          <p:nvPr>
            <p:ph type="title"/>
          </p:nvPr>
        </p:nvSpPr>
        <p:spPr>
          <a:xfrm>
            <a:off x="838200" y="513495"/>
            <a:ext cx="10515600" cy="1325563"/>
          </a:xfrm>
        </p:spPr>
        <p:txBody>
          <a:bodyPr/>
          <a:lstStyle/>
          <a:p>
            <a:r>
              <a:rPr lang="pt-BR" dirty="0"/>
              <a:t>ABUSO DO PODER</a:t>
            </a:r>
          </a:p>
        </p:txBody>
      </p:sp>
      <p:sp>
        <p:nvSpPr>
          <p:cNvPr id="3" name="Espaço Reservado para Conteúdo 2">
            <a:extLst>
              <a:ext uri="{FF2B5EF4-FFF2-40B4-BE49-F238E27FC236}">
                <a16:creationId xmlns:a16="http://schemas.microsoft.com/office/drawing/2014/main" id="{BD9F0BFB-2E46-D5BE-389D-DDDCB8E277F9}"/>
              </a:ext>
            </a:extLst>
          </p:cNvPr>
          <p:cNvSpPr>
            <a:spLocks noGrp="1"/>
          </p:cNvSpPr>
          <p:nvPr>
            <p:ph idx="1"/>
          </p:nvPr>
        </p:nvSpPr>
        <p:spPr>
          <a:xfrm>
            <a:off x="838200" y="1686729"/>
            <a:ext cx="10515600" cy="4351338"/>
          </a:xfrm>
        </p:spPr>
        <p:txBody>
          <a:bodyPr>
            <a:normAutofit/>
          </a:bodyPr>
          <a:lstStyle/>
          <a:p>
            <a:pPr marL="0" indent="0">
              <a:spcBef>
                <a:spcPct val="0"/>
              </a:spcBef>
              <a:buNone/>
            </a:pPr>
            <a:r>
              <a:rPr lang="pt-BR" sz="3200" b="1" dirty="0"/>
              <a:t>Lei 9.504/1997</a:t>
            </a:r>
          </a:p>
          <a:p>
            <a:pPr marL="0" indent="0">
              <a:spcBef>
                <a:spcPct val="0"/>
              </a:spcBef>
              <a:buNone/>
            </a:pPr>
            <a:endParaRPr lang="pt-BR" sz="1000" dirty="0"/>
          </a:p>
          <a:p>
            <a:pPr marL="0" indent="0">
              <a:spcBef>
                <a:spcPct val="0"/>
              </a:spcBef>
              <a:buNone/>
            </a:pPr>
            <a:endParaRPr lang="pt-BR" sz="1000" dirty="0"/>
          </a:p>
          <a:p>
            <a:pPr marL="0" indent="0" algn="just">
              <a:spcBef>
                <a:spcPct val="0"/>
              </a:spcBef>
              <a:buNone/>
            </a:pPr>
            <a:r>
              <a:rPr lang="pt-BR" sz="3200" dirty="0"/>
              <a:t>Art. 18-B. O descumprimento dos limites de gastos fixados para cada campanha acarretará o pagamento de multa em valor equivalente a </a:t>
            </a:r>
            <a:r>
              <a:rPr lang="pt-BR" sz="3200" dirty="0">
                <a:solidFill>
                  <a:srgbClr val="0070C0"/>
                </a:solidFill>
              </a:rPr>
              <a:t>100% (cem por cento) da quantia que ultrapassar o limite estabelecido</a:t>
            </a:r>
            <a:r>
              <a:rPr lang="pt-BR" sz="3200" dirty="0"/>
              <a:t>, sem prejuízo da apuração da ocorrência de abuso do poder econômico. </a:t>
            </a:r>
          </a:p>
          <a:p>
            <a:pPr marL="0" indent="0">
              <a:spcBef>
                <a:spcPct val="0"/>
              </a:spcBef>
              <a:buNone/>
            </a:pPr>
            <a:endParaRPr lang="pt-BR" sz="3600" dirty="0"/>
          </a:p>
          <a:p>
            <a:pPr marL="0" indent="0">
              <a:spcBef>
                <a:spcPct val="0"/>
              </a:spcBef>
              <a:buNone/>
            </a:pPr>
            <a:endParaRPr lang="pt-BR" sz="3600" dirty="0"/>
          </a:p>
          <a:p>
            <a:pPr marL="0" indent="0" algn="just">
              <a:spcBef>
                <a:spcPct val="0"/>
              </a:spcBef>
              <a:buNone/>
            </a:pPr>
            <a:endParaRPr lang="pt-BR" sz="3600" b="1" dirty="0">
              <a:solidFill>
                <a:srgbClr val="0070C0"/>
              </a:solidFill>
            </a:endParaRPr>
          </a:p>
          <a:p>
            <a:pPr marL="0" indent="0" algn="just">
              <a:spcBef>
                <a:spcPct val="0"/>
              </a:spcBef>
              <a:buNone/>
            </a:pPr>
            <a:endParaRPr lang="pt-BR" dirty="0"/>
          </a:p>
        </p:txBody>
      </p:sp>
    </p:spTree>
    <p:extLst>
      <p:ext uri="{BB962C8B-B14F-4D97-AF65-F5344CB8AC3E}">
        <p14:creationId xmlns:p14="http://schemas.microsoft.com/office/powerpoint/2010/main" val="388691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0D9E7CE-66CA-F8ED-1F9F-C32F7887468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CFDCBB0-7E8A-E3D0-F0A8-1332FB11F162}"/>
              </a:ext>
            </a:extLst>
          </p:cNvPr>
          <p:cNvSpPr>
            <a:spLocks noGrp="1"/>
          </p:cNvSpPr>
          <p:nvPr>
            <p:ph type="title"/>
          </p:nvPr>
        </p:nvSpPr>
        <p:spPr>
          <a:xfrm>
            <a:off x="838200" y="513495"/>
            <a:ext cx="10515600" cy="1325563"/>
          </a:xfrm>
        </p:spPr>
        <p:txBody>
          <a:bodyPr/>
          <a:lstStyle/>
          <a:p>
            <a:r>
              <a:rPr lang="pt-BR" dirty="0"/>
              <a:t>ABUSO DO PODER</a:t>
            </a:r>
          </a:p>
        </p:txBody>
      </p:sp>
      <p:sp>
        <p:nvSpPr>
          <p:cNvPr id="3" name="Espaço Reservado para Conteúdo 2">
            <a:extLst>
              <a:ext uri="{FF2B5EF4-FFF2-40B4-BE49-F238E27FC236}">
                <a16:creationId xmlns:a16="http://schemas.microsoft.com/office/drawing/2014/main" id="{65508E29-26F8-3DB5-7AFC-D0DC34E52E16}"/>
              </a:ext>
            </a:extLst>
          </p:cNvPr>
          <p:cNvSpPr>
            <a:spLocks noGrp="1"/>
          </p:cNvSpPr>
          <p:nvPr>
            <p:ph idx="1"/>
          </p:nvPr>
        </p:nvSpPr>
        <p:spPr>
          <a:xfrm>
            <a:off x="838200" y="1686729"/>
            <a:ext cx="10515600" cy="4351338"/>
          </a:xfrm>
        </p:spPr>
        <p:txBody>
          <a:bodyPr>
            <a:normAutofit fontScale="77500" lnSpcReduction="20000"/>
          </a:bodyPr>
          <a:lstStyle/>
          <a:p>
            <a:pPr marL="0" indent="0">
              <a:spcBef>
                <a:spcPct val="0"/>
              </a:spcBef>
              <a:buNone/>
            </a:pPr>
            <a:r>
              <a:rPr lang="pt-BR" sz="3100" b="1" dirty="0"/>
              <a:t>Lei 9.504/1997</a:t>
            </a:r>
          </a:p>
          <a:p>
            <a:pPr marL="0" indent="0">
              <a:spcBef>
                <a:spcPct val="0"/>
              </a:spcBef>
              <a:buNone/>
            </a:pPr>
            <a:endParaRPr lang="pt-BR" sz="3100" dirty="0"/>
          </a:p>
          <a:p>
            <a:pPr marL="0" indent="0">
              <a:spcBef>
                <a:spcPct val="0"/>
              </a:spcBef>
              <a:buNone/>
            </a:pPr>
            <a:endParaRPr lang="pt-BR" sz="3100" dirty="0"/>
          </a:p>
          <a:p>
            <a:pPr marL="0" indent="0" algn="just">
              <a:spcBef>
                <a:spcPct val="0"/>
              </a:spcBef>
              <a:buNone/>
            </a:pPr>
            <a:r>
              <a:rPr lang="pt-BR" sz="3100" dirty="0"/>
              <a:t>Art. 21.  O candidato é solidariamente responsável com a pessoa indicada na forma do art. 20 desta Lei pela veracidade das informações financeiras e contábeis de sua campanha, devendo ambos assinar a respectiva prestação de contas. </a:t>
            </a:r>
          </a:p>
          <a:p>
            <a:pPr marL="0" indent="0" algn="just">
              <a:spcBef>
                <a:spcPct val="0"/>
              </a:spcBef>
              <a:buNone/>
            </a:pPr>
            <a:endParaRPr lang="pt-BR" sz="3100" dirty="0"/>
          </a:p>
          <a:p>
            <a:pPr marL="0" indent="0" algn="just">
              <a:spcBef>
                <a:spcPct val="0"/>
              </a:spcBef>
              <a:buNone/>
            </a:pPr>
            <a:r>
              <a:rPr lang="pt-BR" sz="3100" dirty="0"/>
              <a:t>§ 3º  O uso de recursos financeiros para pagamentos de gastos eleitorais que não provenham da conta específica de que trata o </a:t>
            </a:r>
            <a:r>
              <a:rPr lang="pt-BR" sz="3100" i="1" dirty="0"/>
              <a:t>caput</a:t>
            </a:r>
            <a:r>
              <a:rPr lang="pt-BR" sz="3100" dirty="0"/>
              <a:t> deste artigo implicará a </a:t>
            </a:r>
            <a:r>
              <a:rPr lang="pt-BR" sz="3100" b="1" dirty="0">
                <a:solidFill>
                  <a:srgbClr val="0070C0"/>
                </a:solidFill>
              </a:rPr>
              <a:t>desaprovação</a:t>
            </a:r>
            <a:r>
              <a:rPr lang="pt-BR" sz="3100" dirty="0"/>
              <a:t> da prestação de contas do partido ou candidato; </a:t>
            </a:r>
            <a:r>
              <a:rPr lang="pt-BR" sz="3100" b="1" dirty="0">
                <a:solidFill>
                  <a:srgbClr val="0070C0"/>
                </a:solidFill>
              </a:rPr>
              <a:t>comprovado abuso de poder econômico, será cancelado o registro da candidatura ou cassado o diploma,</a:t>
            </a:r>
            <a:r>
              <a:rPr lang="pt-BR" sz="3100" dirty="0"/>
              <a:t> se já houver sido outorgado. </a:t>
            </a:r>
          </a:p>
          <a:p>
            <a:pPr marL="0" indent="0" algn="just">
              <a:spcBef>
                <a:spcPct val="0"/>
              </a:spcBef>
              <a:buNone/>
            </a:pPr>
            <a:endParaRPr lang="pt-BR" sz="3100" dirty="0"/>
          </a:p>
          <a:p>
            <a:pPr marL="0" indent="0" algn="just">
              <a:spcBef>
                <a:spcPct val="0"/>
              </a:spcBef>
              <a:buNone/>
            </a:pPr>
            <a:r>
              <a:rPr lang="pt-BR" sz="3100" b="0" i="0" dirty="0">
                <a:solidFill>
                  <a:srgbClr val="000000"/>
                </a:solidFill>
                <a:effectLst/>
                <a:latin typeface="Arial" panose="020B0604020202020204" pitchFamily="34" charset="0"/>
              </a:rPr>
              <a:t>§ 4</a:t>
            </a:r>
            <a:r>
              <a:rPr lang="pt-BR" sz="3100" b="0" i="0" u="sng" baseline="30000" dirty="0">
                <a:solidFill>
                  <a:srgbClr val="000000"/>
                </a:solidFill>
                <a:effectLst/>
                <a:latin typeface="Arial" panose="020B0604020202020204" pitchFamily="34" charset="0"/>
              </a:rPr>
              <a:t>o</a:t>
            </a:r>
            <a:r>
              <a:rPr lang="pt-BR" sz="3100" b="0" i="0" dirty="0">
                <a:solidFill>
                  <a:srgbClr val="000000"/>
                </a:solidFill>
                <a:effectLst/>
                <a:latin typeface="Arial" panose="020B0604020202020204" pitchFamily="34" charset="0"/>
              </a:rPr>
              <a:t>  Rejeitadas as contas, a Justiça Eleitoral remeterá cópia de todo o processo ao Ministério Público Eleitoral para os fins previstos no </a:t>
            </a:r>
            <a:r>
              <a:rPr lang="pt-BR" sz="3100" b="0" i="0" dirty="0">
                <a:effectLst/>
                <a:latin typeface="Arial" panose="020B0604020202020204" pitchFamily="34" charset="0"/>
                <a:hlinkClick r:id="rId3"/>
              </a:rPr>
              <a:t>art. 22 da Lei Complementar n</a:t>
            </a:r>
            <a:r>
              <a:rPr lang="pt-BR" sz="3100" b="0" i="0" u="sng" baseline="30000" dirty="0">
                <a:effectLst/>
                <a:latin typeface="Arial" panose="020B0604020202020204" pitchFamily="34" charset="0"/>
                <a:hlinkClick r:id="rId3"/>
              </a:rPr>
              <a:t>o</a:t>
            </a:r>
            <a:r>
              <a:rPr lang="pt-BR" sz="3100" b="0" i="0" dirty="0">
                <a:effectLst/>
                <a:latin typeface="Arial" panose="020B0604020202020204" pitchFamily="34" charset="0"/>
                <a:hlinkClick r:id="rId3"/>
              </a:rPr>
              <a:t> 64, de 18 de maio de 1990</a:t>
            </a:r>
            <a:r>
              <a:rPr lang="pt-BR" sz="3100" b="0" i="0" dirty="0">
                <a:solidFill>
                  <a:srgbClr val="000000"/>
                </a:solidFill>
                <a:effectLst/>
                <a:latin typeface="Arial" panose="020B0604020202020204" pitchFamily="34" charset="0"/>
              </a:rPr>
              <a:t>.  </a:t>
            </a:r>
            <a:endParaRPr lang="pt-BR" sz="3100" dirty="0"/>
          </a:p>
          <a:p>
            <a:pPr marL="0" indent="0" algn="just">
              <a:spcBef>
                <a:spcPct val="0"/>
              </a:spcBef>
              <a:buNone/>
            </a:pPr>
            <a:endParaRPr lang="pt-BR" sz="3200" dirty="0"/>
          </a:p>
          <a:p>
            <a:pPr marL="0" indent="0" algn="just">
              <a:spcBef>
                <a:spcPct val="0"/>
              </a:spcBef>
              <a:buNone/>
            </a:pPr>
            <a:endParaRPr lang="pt-BR" sz="3200" dirty="0"/>
          </a:p>
          <a:p>
            <a:pPr marL="0" indent="0">
              <a:spcBef>
                <a:spcPct val="0"/>
              </a:spcBef>
              <a:buNone/>
            </a:pPr>
            <a:endParaRPr lang="pt-BR" sz="3600" dirty="0"/>
          </a:p>
          <a:p>
            <a:pPr marL="0" indent="0">
              <a:spcBef>
                <a:spcPct val="0"/>
              </a:spcBef>
              <a:buNone/>
            </a:pPr>
            <a:endParaRPr lang="pt-BR" sz="3600" dirty="0"/>
          </a:p>
          <a:p>
            <a:pPr marL="0" indent="0" algn="just">
              <a:spcBef>
                <a:spcPct val="0"/>
              </a:spcBef>
              <a:buNone/>
            </a:pPr>
            <a:endParaRPr lang="pt-BR" sz="3600" b="1" dirty="0">
              <a:solidFill>
                <a:srgbClr val="0070C0"/>
              </a:solidFill>
            </a:endParaRPr>
          </a:p>
          <a:p>
            <a:pPr marL="0" indent="0" algn="just">
              <a:spcBef>
                <a:spcPct val="0"/>
              </a:spcBef>
              <a:buNone/>
            </a:pPr>
            <a:endParaRPr lang="pt-BR" dirty="0"/>
          </a:p>
        </p:txBody>
      </p:sp>
    </p:spTree>
    <p:extLst>
      <p:ext uri="{BB962C8B-B14F-4D97-AF65-F5344CB8AC3E}">
        <p14:creationId xmlns:p14="http://schemas.microsoft.com/office/powerpoint/2010/main" val="3899183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735BF4A-30FA-892B-369E-495C1971E42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DB26DB9-2379-DA00-0523-E4854BCD2E10}"/>
              </a:ext>
            </a:extLst>
          </p:cNvPr>
          <p:cNvSpPr>
            <a:spLocks noGrp="1"/>
          </p:cNvSpPr>
          <p:nvPr>
            <p:ph type="title"/>
          </p:nvPr>
        </p:nvSpPr>
        <p:spPr>
          <a:xfrm>
            <a:off x="838200" y="513495"/>
            <a:ext cx="10515600" cy="1325563"/>
          </a:xfrm>
        </p:spPr>
        <p:txBody>
          <a:bodyPr/>
          <a:lstStyle/>
          <a:p>
            <a:r>
              <a:rPr lang="pt-BR" dirty="0"/>
              <a:t>ABUSO DO PODER</a:t>
            </a:r>
          </a:p>
        </p:txBody>
      </p:sp>
      <p:sp>
        <p:nvSpPr>
          <p:cNvPr id="3" name="Espaço Reservado para Conteúdo 2">
            <a:extLst>
              <a:ext uri="{FF2B5EF4-FFF2-40B4-BE49-F238E27FC236}">
                <a16:creationId xmlns:a16="http://schemas.microsoft.com/office/drawing/2014/main" id="{8A4BD4C6-344D-0A63-1B93-535FF2D354AF}"/>
              </a:ext>
            </a:extLst>
          </p:cNvPr>
          <p:cNvSpPr>
            <a:spLocks noGrp="1"/>
          </p:cNvSpPr>
          <p:nvPr>
            <p:ph idx="1"/>
          </p:nvPr>
        </p:nvSpPr>
        <p:spPr>
          <a:xfrm>
            <a:off x="838200" y="1663579"/>
            <a:ext cx="10515600" cy="4351338"/>
          </a:xfrm>
        </p:spPr>
        <p:txBody>
          <a:bodyPr>
            <a:normAutofit/>
          </a:bodyPr>
          <a:lstStyle/>
          <a:p>
            <a:pPr marL="0" indent="0">
              <a:spcBef>
                <a:spcPct val="0"/>
              </a:spcBef>
              <a:buNone/>
            </a:pPr>
            <a:r>
              <a:rPr lang="pt-BR" sz="3200" b="1" dirty="0"/>
              <a:t>Lei Complementar 64/1990</a:t>
            </a:r>
          </a:p>
          <a:p>
            <a:pPr marL="0" indent="0">
              <a:spcBef>
                <a:spcPct val="0"/>
              </a:spcBef>
              <a:buNone/>
            </a:pPr>
            <a:endParaRPr lang="pt-BR" sz="1000" dirty="0"/>
          </a:p>
          <a:p>
            <a:pPr marL="0" indent="0">
              <a:spcBef>
                <a:spcPct val="0"/>
              </a:spcBef>
              <a:buNone/>
            </a:pPr>
            <a:endParaRPr lang="pt-BR" sz="1000" dirty="0"/>
          </a:p>
          <a:p>
            <a:pPr marL="0" indent="0" algn="just">
              <a:spcBef>
                <a:spcPct val="0"/>
              </a:spcBef>
              <a:buNone/>
            </a:pPr>
            <a:r>
              <a:rPr lang="pt-BR" dirty="0"/>
              <a:t>Art. 25. Constitui crime eleitoral a arguição de inelegibilidade, ou a impugnação de registro de candidato feito por interferência do poder econômico, desvio ou abuso do poder de autoridade, deduzida de forma temerária ou de manifesta má-fé:</a:t>
            </a:r>
          </a:p>
          <a:p>
            <a:pPr marL="0" indent="0" algn="just">
              <a:spcBef>
                <a:spcPct val="0"/>
              </a:spcBef>
              <a:buNone/>
            </a:pPr>
            <a:endParaRPr lang="pt-BR" dirty="0"/>
          </a:p>
          <a:p>
            <a:pPr marL="0" indent="0" algn="just">
              <a:spcBef>
                <a:spcPct val="0"/>
              </a:spcBef>
              <a:buNone/>
            </a:pPr>
            <a:r>
              <a:rPr lang="pt-BR" dirty="0"/>
              <a:t>Pena: detenção de 6 (seis) meses a 2 (dois) anos, e multa de 20 (vinte) a 50 (cinqüenta) vezes o valor do Bônus do Tesouro Nacional (BTN) e, no caso de sua extinção, de título público que o substitua.</a:t>
            </a:r>
          </a:p>
          <a:p>
            <a:pPr marL="0" indent="0">
              <a:spcBef>
                <a:spcPct val="0"/>
              </a:spcBef>
              <a:buNone/>
            </a:pPr>
            <a:endParaRPr lang="pt-BR" sz="3600" dirty="0"/>
          </a:p>
          <a:p>
            <a:pPr marL="0" indent="0">
              <a:spcBef>
                <a:spcPct val="0"/>
              </a:spcBef>
              <a:buNone/>
            </a:pPr>
            <a:endParaRPr lang="pt-BR" sz="3600" dirty="0"/>
          </a:p>
          <a:p>
            <a:pPr marL="0" indent="0" algn="just">
              <a:spcBef>
                <a:spcPct val="0"/>
              </a:spcBef>
              <a:buNone/>
            </a:pPr>
            <a:endParaRPr lang="pt-BR" sz="3600" b="1" dirty="0">
              <a:solidFill>
                <a:srgbClr val="0070C0"/>
              </a:solidFill>
            </a:endParaRPr>
          </a:p>
          <a:p>
            <a:pPr marL="0" indent="0" algn="just">
              <a:spcBef>
                <a:spcPct val="0"/>
              </a:spcBef>
              <a:buNone/>
            </a:pPr>
            <a:endParaRPr lang="pt-BR" dirty="0"/>
          </a:p>
        </p:txBody>
      </p:sp>
    </p:spTree>
    <p:extLst>
      <p:ext uri="{BB962C8B-B14F-4D97-AF65-F5344CB8AC3E}">
        <p14:creationId xmlns:p14="http://schemas.microsoft.com/office/powerpoint/2010/main" val="2751810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C3F9D6-AFF4-49A7-16CB-D3904B6196E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16C080D-1035-54F9-D46D-3DA51F0708F4}"/>
              </a:ext>
            </a:extLst>
          </p:cNvPr>
          <p:cNvSpPr>
            <a:spLocks noGrp="1"/>
          </p:cNvSpPr>
          <p:nvPr>
            <p:ph type="title"/>
          </p:nvPr>
        </p:nvSpPr>
        <p:spPr>
          <a:xfrm>
            <a:off x="838200" y="513495"/>
            <a:ext cx="10515600" cy="1325563"/>
          </a:xfrm>
        </p:spPr>
        <p:txBody>
          <a:bodyPr/>
          <a:lstStyle/>
          <a:p>
            <a:r>
              <a:rPr lang="pt-BR" dirty="0"/>
              <a:t>ABUSO DO PODER</a:t>
            </a:r>
          </a:p>
        </p:txBody>
      </p:sp>
      <p:sp>
        <p:nvSpPr>
          <p:cNvPr id="3" name="Espaço Reservado para Conteúdo 2">
            <a:extLst>
              <a:ext uri="{FF2B5EF4-FFF2-40B4-BE49-F238E27FC236}">
                <a16:creationId xmlns:a16="http://schemas.microsoft.com/office/drawing/2014/main" id="{F107ACB7-0837-F272-1BD6-DCDDF3E1C42D}"/>
              </a:ext>
            </a:extLst>
          </p:cNvPr>
          <p:cNvSpPr>
            <a:spLocks noGrp="1"/>
          </p:cNvSpPr>
          <p:nvPr>
            <p:ph idx="1"/>
          </p:nvPr>
        </p:nvSpPr>
        <p:spPr/>
        <p:txBody>
          <a:bodyPr>
            <a:normAutofit/>
          </a:bodyPr>
          <a:lstStyle/>
          <a:p>
            <a:pPr marL="0" indent="0">
              <a:spcBef>
                <a:spcPct val="0"/>
              </a:spcBef>
              <a:buNone/>
            </a:pPr>
            <a:r>
              <a:rPr lang="pt-BR" sz="3200" b="1" dirty="0"/>
              <a:t>Lei Complementar 64/1990</a:t>
            </a:r>
          </a:p>
          <a:p>
            <a:pPr marL="0" indent="0">
              <a:spcBef>
                <a:spcPct val="0"/>
              </a:spcBef>
              <a:buNone/>
            </a:pPr>
            <a:endParaRPr lang="pt-BR" sz="1000" dirty="0"/>
          </a:p>
          <a:p>
            <a:pPr marL="0" indent="0">
              <a:spcBef>
                <a:spcPct val="0"/>
              </a:spcBef>
              <a:buNone/>
            </a:pPr>
            <a:endParaRPr lang="pt-BR" sz="1000" dirty="0"/>
          </a:p>
          <a:p>
            <a:pPr marL="0" indent="0" algn="just">
              <a:spcBef>
                <a:spcPct val="0"/>
              </a:spcBef>
              <a:buNone/>
            </a:pPr>
            <a:r>
              <a:rPr lang="pt-BR" dirty="0"/>
              <a:t> Art. 26-B.  O Ministério Público e a Justiça Eleitoral darão prioridade, sobre quaisquer outros, aos processos de desvio ou abuso do poder econômico ou do poder de autoridade até que sejam julgados, ressalvados os de habeas corpus e mandado de segurança. </a:t>
            </a:r>
          </a:p>
          <a:p>
            <a:pPr marL="0" indent="0">
              <a:spcBef>
                <a:spcPct val="0"/>
              </a:spcBef>
              <a:buNone/>
            </a:pPr>
            <a:endParaRPr lang="pt-BR" sz="3600" dirty="0"/>
          </a:p>
          <a:p>
            <a:pPr marL="0" indent="0">
              <a:spcBef>
                <a:spcPct val="0"/>
              </a:spcBef>
              <a:buNone/>
            </a:pPr>
            <a:endParaRPr lang="pt-BR" sz="3600" dirty="0"/>
          </a:p>
          <a:p>
            <a:pPr marL="0" indent="0" algn="just">
              <a:spcBef>
                <a:spcPct val="0"/>
              </a:spcBef>
              <a:buNone/>
            </a:pPr>
            <a:endParaRPr lang="pt-BR" sz="3600" b="1" dirty="0">
              <a:solidFill>
                <a:srgbClr val="0070C0"/>
              </a:solidFill>
            </a:endParaRPr>
          </a:p>
          <a:p>
            <a:pPr marL="0" indent="0" algn="just">
              <a:spcBef>
                <a:spcPct val="0"/>
              </a:spcBef>
              <a:buNone/>
            </a:pPr>
            <a:endParaRPr lang="pt-BR" dirty="0"/>
          </a:p>
        </p:txBody>
      </p:sp>
      <p:pic>
        <p:nvPicPr>
          <p:cNvPr id="4" name="Picture 2">
            <a:extLst>
              <a:ext uri="{FF2B5EF4-FFF2-40B4-BE49-F238E27FC236}">
                <a16:creationId xmlns:a16="http://schemas.microsoft.com/office/drawing/2014/main" id="{FCE13FD3-3FF6-AE65-029D-2332D2038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6473" y="321360"/>
            <a:ext cx="773723" cy="104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314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199" y="895460"/>
            <a:ext cx="10898529" cy="1325563"/>
          </a:xfrm>
        </p:spPr>
        <p:txBody>
          <a:bodyPr>
            <a:normAutofit/>
          </a:bodyPr>
          <a:lstStyle/>
          <a:p>
            <a:r>
              <a:rPr lang="pt-BR" dirty="0"/>
              <a:t>ARRECADAÇÃO E DA APLICAÇÃO DE RECURSOS</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a:xfrm>
            <a:off x="838200" y="2091843"/>
            <a:ext cx="10515600" cy="4351338"/>
          </a:xfrm>
        </p:spPr>
        <p:txBody>
          <a:bodyPr>
            <a:normAutofit/>
          </a:bodyPr>
          <a:lstStyle/>
          <a:p>
            <a:pPr marL="0" indent="0" algn="just">
              <a:spcBef>
                <a:spcPct val="0"/>
              </a:spcBef>
              <a:buNone/>
            </a:pPr>
            <a:r>
              <a:rPr lang="pt-BR" altLang="pt-BR" dirty="0">
                <a:latin typeface="Arial" panose="020B0604020202020204" pitchFamily="34" charset="0"/>
              </a:rPr>
              <a:t>Lei 9.504/1997, artigo 73, § 1º</a:t>
            </a:r>
            <a:endParaRPr lang="pt-BR" altLang="pt-BR" sz="2800" dirty="0">
              <a:latin typeface="Arial" panose="020B0604020202020204" pitchFamily="34" charset="0"/>
            </a:endParaRPr>
          </a:p>
          <a:p>
            <a:pPr marL="0" indent="0" algn="just" eaLnBrk="1" hangingPunct="1">
              <a:spcBef>
                <a:spcPct val="0"/>
              </a:spcBef>
              <a:buFontTx/>
              <a:buNone/>
            </a:pPr>
            <a:endParaRPr lang="pt-BR" b="1" dirty="0"/>
          </a:p>
          <a:p>
            <a:pPr marL="0" indent="0" algn="just">
              <a:spcBef>
                <a:spcPct val="0"/>
              </a:spcBef>
              <a:buNone/>
            </a:pPr>
            <a:r>
              <a:rPr lang="pt-BR" dirty="0"/>
              <a:t>Art. 17. As despesas da campanha eleitoral serão realizadas sob a </a:t>
            </a:r>
            <a:r>
              <a:rPr lang="pt-BR" dirty="0">
                <a:solidFill>
                  <a:srgbClr val="0070C0"/>
                </a:solidFill>
              </a:rPr>
              <a:t>responsabilidade dos partidos, ou de seus candidatos,</a:t>
            </a:r>
            <a:r>
              <a:rPr lang="pt-BR" dirty="0"/>
              <a:t> e financiadas na forma desta Lei.</a:t>
            </a:r>
          </a:p>
          <a:p>
            <a:pPr marL="0" indent="0" algn="just">
              <a:spcBef>
                <a:spcPct val="0"/>
              </a:spcBef>
              <a:buNone/>
            </a:pPr>
            <a:endParaRPr lang="pt-BR" dirty="0"/>
          </a:p>
          <a:p>
            <a:pPr marL="0" indent="0" algn="just" eaLnBrk="1" hangingPunct="1">
              <a:spcBef>
                <a:spcPct val="0"/>
              </a:spcBef>
              <a:buFontTx/>
              <a:buNone/>
            </a:pPr>
            <a:r>
              <a:rPr lang="pt-BR" dirty="0"/>
              <a:t>Art. 18.  Os </a:t>
            </a:r>
            <a:r>
              <a:rPr lang="pt-BR" dirty="0">
                <a:solidFill>
                  <a:srgbClr val="0070C0"/>
                </a:solidFill>
              </a:rPr>
              <a:t>limites de gastos </a:t>
            </a:r>
            <a:r>
              <a:rPr lang="pt-BR" dirty="0"/>
              <a:t>de campanha serão definidos em lei e divulgados pelo Tribunal Superior Eleitoral. </a:t>
            </a:r>
          </a:p>
        </p:txBody>
      </p:sp>
    </p:spTree>
    <p:extLst>
      <p:ext uri="{BB962C8B-B14F-4D97-AF65-F5344CB8AC3E}">
        <p14:creationId xmlns:p14="http://schemas.microsoft.com/office/powerpoint/2010/main" val="987355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F6A750B-12B2-B4F6-1FF7-7C9ABDC611D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1CC1234-8A76-BAE4-D93C-84ED9F1C9991}"/>
              </a:ext>
            </a:extLst>
          </p:cNvPr>
          <p:cNvSpPr>
            <a:spLocks noGrp="1"/>
          </p:cNvSpPr>
          <p:nvPr>
            <p:ph type="title"/>
          </p:nvPr>
        </p:nvSpPr>
        <p:spPr>
          <a:xfrm>
            <a:off x="838199" y="895460"/>
            <a:ext cx="10898529" cy="1325563"/>
          </a:xfrm>
        </p:spPr>
        <p:txBody>
          <a:bodyPr>
            <a:normAutofit/>
          </a:bodyPr>
          <a:lstStyle/>
          <a:p>
            <a:r>
              <a:rPr lang="pt-BR" dirty="0"/>
              <a:t>ARRECADAÇÃO E DA APLICAÇÃO DE RECURSOS</a:t>
            </a:r>
          </a:p>
        </p:txBody>
      </p:sp>
      <p:sp>
        <p:nvSpPr>
          <p:cNvPr id="3" name="Espaço Reservado para Conteúdo 2">
            <a:extLst>
              <a:ext uri="{FF2B5EF4-FFF2-40B4-BE49-F238E27FC236}">
                <a16:creationId xmlns:a16="http://schemas.microsoft.com/office/drawing/2014/main" id="{E2E9D548-0FB2-4877-D780-713DCBD793F8}"/>
              </a:ext>
            </a:extLst>
          </p:cNvPr>
          <p:cNvSpPr>
            <a:spLocks noGrp="1"/>
          </p:cNvSpPr>
          <p:nvPr>
            <p:ph idx="1"/>
          </p:nvPr>
        </p:nvSpPr>
        <p:spPr>
          <a:xfrm>
            <a:off x="838200" y="2091843"/>
            <a:ext cx="10515600" cy="4351338"/>
          </a:xfrm>
        </p:spPr>
        <p:txBody>
          <a:bodyPr>
            <a:normAutofit/>
          </a:bodyPr>
          <a:lstStyle/>
          <a:p>
            <a:pPr marL="0" indent="0" algn="just">
              <a:spcBef>
                <a:spcPct val="0"/>
              </a:spcBef>
              <a:buNone/>
            </a:pPr>
            <a:r>
              <a:rPr lang="pt-BR" dirty="0"/>
              <a:t>Art. 18-A.  Serão contabilizadas nos limites de gastos de cada campanha as </a:t>
            </a:r>
            <a:r>
              <a:rPr lang="pt-BR" dirty="0">
                <a:solidFill>
                  <a:srgbClr val="0070C0"/>
                </a:solidFill>
              </a:rPr>
              <a:t>despesas efetuadas pelos candidatos e as efetuadas pelos partidos</a:t>
            </a:r>
            <a:r>
              <a:rPr lang="pt-BR" dirty="0"/>
              <a:t> que puderem ser individualizadas.   </a:t>
            </a:r>
          </a:p>
          <a:p>
            <a:pPr marL="0" indent="0" algn="just">
              <a:spcBef>
                <a:spcPct val="0"/>
              </a:spcBef>
              <a:buNone/>
            </a:pPr>
            <a:endParaRPr lang="pt-BR" dirty="0"/>
          </a:p>
          <a:p>
            <a:pPr marL="0" indent="0" algn="just">
              <a:spcBef>
                <a:spcPct val="0"/>
              </a:spcBef>
              <a:buNone/>
            </a:pPr>
            <a:r>
              <a:rPr lang="pt-BR" dirty="0"/>
              <a:t>Parágrafo único. Para fins do disposto no caput deste artigo, os gastos </a:t>
            </a:r>
            <a:r>
              <a:rPr lang="pt-BR" dirty="0">
                <a:solidFill>
                  <a:srgbClr val="0070C0"/>
                </a:solidFill>
              </a:rPr>
              <a:t>advocatícios e de contabilidade</a:t>
            </a:r>
            <a:r>
              <a:rPr lang="pt-BR" dirty="0"/>
              <a:t> referentes a consultoria, assessoria e honorários, relacionados à prestação de serviços em campanhas eleitorais e em favor destas, bem como em </a:t>
            </a:r>
            <a:r>
              <a:rPr lang="pt-BR" dirty="0">
                <a:solidFill>
                  <a:srgbClr val="0070C0"/>
                </a:solidFill>
              </a:rPr>
              <a:t>processo judicial</a:t>
            </a:r>
            <a:r>
              <a:rPr lang="pt-BR" dirty="0"/>
              <a:t> decorrente de defesa de interesses de candidato ou partido político, não estão sujeitos a limites de gastos ou a limites que possam impor dificuldade ao exercício da ampla defesa.    </a:t>
            </a:r>
          </a:p>
          <a:p>
            <a:pPr marL="0" indent="0" algn="just">
              <a:spcBef>
                <a:spcPct val="0"/>
              </a:spcBef>
              <a:buNone/>
            </a:pPr>
            <a:endParaRPr lang="pt-BR" dirty="0"/>
          </a:p>
          <a:p>
            <a:pPr marL="0" indent="0" algn="just">
              <a:spcBef>
                <a:spcPct val="0"/>
              </a:spcBef>
              <a:buNone/>
            </a:pPr>
            <a:endParaRPr lang="pt-BR" dirty="0"/>
          </a:p>
          <a:p>
            <a:pPr marL="0" indent="0" algn="just" eaLnBrk="1" hangingPunct="1">
              <a:spcBef>
                <a:spcPct val="0"/>
              </a:spcBef>
              <a:buFontTx/>
              <a:buNone/>
            </a:pPr>
            <a:endParaRPr lang="pt-BR" dirty="0"/>
          </a:p>
        </p:txBody>
      </p:sp>
    </p:spTree>
    <p:extLst>
      <p:ext uri="{BB962C8B-B14F-4D97-AF65-F5344CB8AC3E}">
        <p14:creationId xmlns:p14="http://schemas.microsoft.com/office/powerpoint/2010/main" val="4170261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464D7B6-0CCC-B4FE-32D8-A2C6DEB5E59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D445FD4-9553-5B85-BF4A-2CAA5C04C882}"/>
              </a:ext>
            </a:extLst>
          </p:cNvPr>
          <p:cNvSpPr>
            <a:spLocks noGrp="1"/>
          </p:cNvSpPr>
          <p:nvPr>
            <p:ph type="title"/>
          </p:nvPr>
        </p:nvSpPr>
        <p:spPr>
          <a:xfrm>
            <a:off x="838199" y="895460"/>
            <a:ext cx="10898529" cy="1325563"/>
          </a:xfrm>
        </p:spPr>
        <p:txBody>
          <a:bodyPr>
            <a:normAutofit/>
          </a:bodyPr>
          <a:lstStyle/>
          <a:p>
            <a:r>
              <a:rPr lang="pt-BR" dirty="0"/>
              <a:t>ARRECADAÇÃO E DA APLICAÇÃO DE RECURSOS</a:t>
            </a:r>
          </a:p>
        </p:txBody>
      </p:sp>
      <p:sp>
        <p:nvSpPr>
          <p:cNvPr id="3" name="Espaço Reservado para Conteúdo 2">
            <a:extLst>
              <a:ext uri="{FF2B5EF4-FFF2-40B4-BE49-F238E27FC236}">
                <a16:creationId xmlns:a16="http://schemas.microsoft.com/office/drawing/2014/main" id="{7E374685-51A7-ACBE-3ECD-A82BB9213950}"/>
              </a:ext>
            </a:extLst>
          </p:cNvPr>
          <p:cNvSpPr>
            <a:spLocks noGrp="1"/>
          </p:cNvSpPr>
          <p:nvPr>
            <p:ph idx="1"/>
          </p:nvPr>
        </p:nvSpPr>
        <p:spPr>
          <a:xfrm>
            <a:off x="838199" y="2461309"/>
            <a:ext cx="10515600" cy="4351338"/>
          </a:xfrm>
        </p:spPr>
        <p:txBody>
          <a:bodyPr>
            <a:normAutofit/>
          </a:bodyPr>
          <a:lstStyle/>
          <a:p>
            <a:pPr marL="0" indent="0" algn="just">
              <a:spcBef>
                <a:spcPct val="0"/>
              </a:spcBef>
              <a:buNone/>
            </a:pPr>
            <a:r>
              <a:rPr lang="pt-BR" dirty="0"/>
              <a:t>Art. 18-B.  O descumprimento dos limites de gastos fixados para cada campanha acarretará o pagamento de </a:t>
            </a:r>
            <a:r>
              <a:rPr lang="pt-BR" dirty="0">
                <a:solidFill>
                  <a:srgbClr val="0070C0"/>
                </a:solidFill>
              </a:rPr>
              <a:t>multa em valor equivalente a 100% (cem por cento) da quantia que ultrapassar o limite</a:t>
            </a:r>
            <a:r>
              <a:rPr lang="pt-BR" dirty="0"/>
              <a:t> estabelecido, sem prejuízo da apuração da ocorrência de abuso do poder econômico.   </a:t>
            </a:r>
          </a:p>
          <a:p>
            <a:pPr marL="0" indent="0" algn="just">
              <a:spcBef>
                <a:spcPct val="0"/>
              </a:spcBef>
              <a:buNone/>
            </a:pPr>
            <a:endParaRPr lang="pt-BR" dirty="0"/>
          </a:p>
          <a:p>
            <a:pPr marL="0" indent="0" algn="just">
              <a:spcBef>
                <a:spcPct val="0"/>
              </a:spcBef>
              <a:buNone/>
            </a:pPr>
            <a:endParaRPr lang="pt-BR" dirty="0"/>
          </a:p>
          <a:p>
            <a:pPr marL="0" indent="0" algn="just">
              <a:spcBef>
                <a:spcPct val="0"/>
              </a:spcBef>
              <a:buNone/>
            </a:pPr>
            <a:endParaRPr lang="pt-BR" dirty="0"/>
          </a:p>
          <a:p>
            <a:pPr marL="0" indent="0" algn="just" eaLnBrk="1" hangingPunct="1">
              <a:spcBef>
                <a:spcPct val="0"/>
              </a:spcBef>
              <a:buFontTx/>
              <a:buNone/>
            </a:pPr>
            <a:endParaRPr lang="pt-BR" dirty="0"/>
          </a:p>
        </p:txBody>
      </p:sp>
    </p:spTree>
    <p:extLst>
      <p:ext uri="{BB962C8B-B14F-4D97-AF65-F5344CB8AC3E}">
        <p14:creationId xmlns:p14="http://schemas.microsoft.com/office/powerpoint/2010/main" val="273093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4CBF0B1-B154-55D7-C727-9B305EB84EB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0A3C706-1A5B-E1C9-9C8C-22EE880146FA}"/>
              </a:ext>
            </a:extLst>
          </p:cNvPr>
          <p:cNvSpPr>
            <a:spLocks noGrp="1"/>
          </p:cNvSpPr>
          <p:nvPr>
            <p:ph type="title"/>
          </p:nvPr>
        </p:nvSpPr>
        <p:spPr>
          <a:xfrm>
            <a:off x="838199" y="895460"/>
            <a:ext cx="10898529" cy="1325563"/>
          </a:xfrm>
        </p:spPr>
        <p:txBody>
          <a:bodyPr>
            <a:normAutofit/>
          </a:bodyPr>
          <a:lstStyle/>
          <a:p>
            <a:r>
              <a:rPr lang="pt-BR" dirty="0"/>
              <a:t>ARRECADAÇÃO E DA APLICAÇÃO DE RECURSOS</a:t>
            </a:r>
          </a:p>
        </p:txBody>
      </p:sp>
      <p:sp>
        <p:nvSpPr>
          <p:cNvPr id="3" name="Espaço Reservado para Conteúdo 2">
            <a:extLst>
              <a:ext uri="{FF2B5EF4-FFF2-40B4-BE49-F238E27FC236}">
                <a16:creationId xmlns:a16="http://schemas.microsoft.com/office/drawing/2014/main" id="{FBE8C084-2D69-89B2-F2A9-EBA063F5ADD4}"/>
              </a:ext>
            </a:extLst>
          </p:cNvPr>
          <p:cNvSpPr>
            <a:spLocks noGrp="1"/>
          </p:cNvSpPr>
          <p:nvPr>
            <p:ph idx="1"/>
          </p:nvPr>
        </p:nvSpPr>
        <p:spPr>
          <a:xfrm>
            <a:off x="838199" y="2033045"/>
            <a:ext cx="10515600" cy="4351338"/>
          </a:xfrm>
        </p:spPr>
        <p:txBody>
          <a:bodyPr>
            <a:normAutofit/>
          </a:bodyPr>
          <a:lstStyle/>
          <a:p>
            <a:pPr marL="0" indent="0" algn="just">
              <a:spcBef>
                <a:spcPct val="0"/>
              </a:spcBef>
              <a:buNone/>
            </a:pPr>
            <a:r>
              <a:rPr lang="pt-BR" dirty="0"/>
              <a:t>Art. 18-C.  O limite de gastos nas campanhas dos candidatos às eleições para prefeito e vereador, na respectiva circunscrição, será equivalente ao </a:t>
            </a:r>
            <a:r>
              <a:rPr lang="pt-BR" dirty="0">
                <a:solidFill>
                  <a:srgbClr val="0070C0"/>
                </a:solidFill>
              </a:rPr>
              <a:t>limite para os respectivos cargos nas eleições de 2016, atualizado pelo Índice Nacional de Preços ao Consumidor Amplo (IPCA),</a:t>
            </a:r>
            <a:r>
              <a:rPr lang="pt-BR" dirty="0"/>
              <a:t> aferido pela Fundação Instituto Brasileiro de Geografia e Estatística (IBGE), ou por índice que o substituir.  </a:t>
            </a:r>
          </a:p>
          <a:p>
            <a:pPr marL="0" indent="0" algn="just">
              <a:spcBef>
                <a:spcPct val="0"/>
              </a:spcBef>
              <a:buNone/>
            </a:pPr>
            <a:endParaRPr lang="pt-BR" dirty="0"/>
          </a:p>
          <a:p>
            <a:pPr marL="0" indent="0" algn="just">
              <a:spcBef>
                <a:spcPct val="0"/>
              </a:spcBef>
              <a:buNone/>
            </a:pPr>
            <a:r>
              <a:rPr lang="pt-BR" dirty="0"/>
              <a:t>Parágrafo único.  Nas campanhas para </a:t>
            </a:r>
            <a:r>
              <a:rPr lang="pt-BR" dirty="0">
                <a:solidFill>
                  <a:srgbClr val="0070C0"/>
                </a:solidFill>
              </a:rPr>
              <a:t>segundo turno </a:t>
            </a:r>
            <a:r>
              <a:rPr lang="pt-BR" dirty="0"/>
              <a:t>das eleições para </a:t>
            </a:r>
            <a:r>
              <a:rPr lang="pt-BR" dirty="0">
                <a:solidFill>
                  <a:srgbClr val="0070C0"/>
                </a:solidFill>
              </a:rPr>
              <a:t>prefeito</a:t>
            </a:r>
            <a:r>
              <a:rPr lang="pt-BR" dirty="0"/>
              <a:t>, onde houver, o limite de gastos de cada candidato </a:t>
            </a:r>
            <a:r>
              <a:rPr lang="pt-BR" dirty="0">
                <a:solidFill>
                  <a:srgbClr val="0070C0"/>
                </a:solidFill>
              </a:rPr>
              <a:t>será de 40% (quarenta por cento) </a:t>
            </a:r>
            <a:r>
              <a:rPr lang="pt-BR" dirty="0"/>
              <a:t>do limite previsto no caput deste artigo.</a:t>
            </a:r>
          </a:p>
          <a:p>
            <a:pPr marL="0" indent="0" algn="just">
              <a:spcBef>
                <a:spcPct val="0"/>
              </a:spcBef>
              <a:buNone/>
            </a:pPr>
            <a:endParaRPr lang="pt-BR" dirty="0"/>
          </a:p>
          <a:p>
            <a:pPr marL="0" indent="0" algn="just">
              <a:spcBef>
                <a:spcPct val="0"/>
              </a:spcBef>
              <a:buNone/>
            </a:pPr>
            <a:endParaRPr lang="pt-BR" dirty="0"/>
          </a:p>
          <a:p>
            <a:pPr marL="0" indent="0" algn="just">
              <a:spcBef>
                <a:spcPct val="0"/>
              </a:spcBef>
              <a:buNone/>
            </a:pPr>
            <a:endParaRPr lang="pt-BR" dirty="0"/>
          </a:p>
          <a:p>
            <a:pPr marL="0" indent="0" algn="just" eaLnBrk="1" hangingPunct="1">
              <a:spcBef>
                <a:spcPct val="0"/>
              </a:spcBef>
              <a:buFontTx/>
              <a:buNone/>
            </a:pPr>
            <a:endParaRPr lang="pt-BR" dirty="0"/>
          </a:p>
        </p:txBody>
      </p:sp>
    </p:spTree>
    <p:extLst>
      <p:ext uri="{BB962C8B-B14F-4D97-AF65-F5344CB8AC3E}">
        <p14:creationId xmlns:p14="http://schemas.microsoft.com/office/powerpoint/2010/main" val="1011751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6CA5747-9952-A2E6-7CB0-E221C639219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C7E79EE-91EC-BF59-5A92-D84E171BA7B5}"/>
              </a:ext>
            </a:extLst>
          </p:cNvPr>
          <p:cNvSpPr>
            <a:spLocks noGrp="1"/>
          </p:cNvSpPr>
          <p:nvPr>
            <p:ph type="title"/>
          </p:nvPr>
        </p:nvSpPr>
        <p:spPr>
          <a:xfrm>
            <a:off x="838199" y="895460"/>
            <a:ext cx="10898529" cy="1325563"/>
          </a:xfrm>
        </p:spPr>
        <p:txBody>
          <a:bodyPr>
            <a:normAutofit/>
          </a:bodyPr>
          <a:lstStyle/>
          <a:p>
            <a:r>
              <a:rPr lang="pt-BR" dirty="0"/>
              <a:t>ARRECADAÇÃO E DA APLICAÇÃO DE RECURSOS</a:t>
            </a:r>
          </a:p>
        </p:txBody>
      </p:sp>
      <p:sp>
        <p:nvSpPr>
          <p:cNvPr id="3" name="Espaço Reservado para Conteúdo 2">
            <a:extLst>
              <a:ext uri="{FF2B5EF4-FFF2-40B4-BE49-F238E27FC236}">
                <a16:creationId xmlns:a16="http://schemas.microsoft.com/office/drawing/2014/main" id="{C6599E0E-98D0-7BFF-0DF1-B5AC32EDB61B}"/>
              </a:ext>
            </a:extLst>
          </p:cNvPr>
          <p:cNvSpPr>
            <a:spLocks noGrp="1"/>
          </p:cNvSpPr>
          <p:nvPr>
            <p:ph idx="1"/>
          </p:nvPr>
        </p:nvSpPr>
        <p:spPr>
          <a:xfrm>
            <a:off x="838199" y="1975171"/>
            <a:ext cx="10515600" cy="4351338"/>
          </a:xfrm>
        </p:spPr>
        <p:txBody>
          <a:bodyPr>
            <a:normAutofit/>
          </a:bodyPr>
          <a:lstStyle/>
          <a:p>
            <a:pPr marL="0" indent="0" algn="just">
              <a:spcBef>
                <a:spcPct val="0"/>
              </a:spcBef>
              <a:buNone/>
            </a:pPr>
            <a:r>
              <a:rPr lang="pt-BR" dirty="0"/>
              <a:t>Art. 20.  O candidato a cargo eletivo fará, diretamente ou por </a:t>
            </a:r>
            <a:r>
              <a:rPr lang="pt-BR" dirty="0">
                <a:solidFill>
                  <a:srgbClr val="0070C0"/>
                </a:solidFill>
              </a:rPr>
              <a:t>intermédio de pessoa por ele designada</a:t>
            </a:r>
            <a:r>
              <a:rPr lang="pt-BR" dirty="0"/>
              <a:t>, a administração financeira de sua campanha usando </a:t>
            </a:r>
            <a:r>
              <a:rPr lang="pt-BR" dirty="0">
                <a:solidFill>
                  <a:srgbClr val="0070C0"/>
                </a:solidFill>
              </a:rPr>
              <a:t>recursos repassados pelo partido</a:t>
            </a:r>
            <a:r>
              <a:rPr lang="pt-BR" dirty="0"/>
              <a:t>, inclusive os relativos à cota do </a:t>
            </a:r>
            <a:r>
              <a:rPr lang="pt-BR" dirty="0">
                <a:solidFill>
                  <a:srgbClr val="0070C0"/>
                </a:solidFill>
              </a:rPr>
              <a:t>Fundo Partidário</a:t>
            </a:r>
            <a:r>
              <a:rPr lang="pt-BR" dirty="0"/>
              <a:t>, recursos próprios ou doações de pessoas físicas, na forma estabelecida nesta Lei. </a:t>
            </a:r>
          </a:p>
          <a:p>
            <a:pPr marL="0" indent="0" algn="just">
              <a:spcBef>
                <a:spcPct val="0"/>
              </a:spcBef>
              <a:buNone/>
            </a:pPr>
            <a:endParaRPr lang="pt-BR" dirty="0"/>
          </a:p>
          <a:p>
            <a:pPr marL="0" indent="0" algn="just">
              <a:spcBef>
                <a:spcPct val="0"/>
              </a:spcBef>
              <a:buNone/>
            </a:pPr>
            <a:r>
              <a:rPr lang="pt-BR" dirty="0"/>
              <a:t>Art. 21.  O candidato é solidariamente responsável com a pessoa indicada na forma do art. 20 desta Lei pela veracidade das informações financeiras e contábeis de sua campanha, devendo ambos assinar a respectiva prestação de contas. </a:t>
            </a:r>
          </a:p>
        </p:txBody>
      </p:sp>
    </p:spTree>
    <p:extLst>
      <p:ext uri="{BB962C8B-B14F-4D97-AF65-F5344CB8AC3E}">
        <p14:creationId xmlns:p14="http://schemas.microsoft.com/office/powerpoint/2010/main" val="3787105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06116A0-A956-3926-C77D-0B7194CF73E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8B38FA1-4188-C005-6D7A-37B799FFC75F}"/>
              </a:ext>
            </a:extLst>
          </p:cNvPr>
          <p:cNvSpPr>
            <a:spLocks noGrp="1"/>
          </p:cNvSpPr>
          <p:nvPr>
            <p:ph type="title"/>
          </p:nvPr>
        </p:nvSpPr>
        <p:spPr>
          <a:xfrm>
            <a:off x="838200" y="513495"/>
            <a:ext cx="10515600" cy="1325563"/>
          </a:xfrm>
        </p:spPr>
        <p:txBody>
          <a:bodyPr/>
          <a:lstStyle/>
          <a:p>
            <a:r>
              <a:rPr lang="pt-BR" dirty="0"/>
              <a:t>Processo legislativo (art. 59, CR)</a:t>
            </a:r>
          </a:p>
        </p:txBody>
      </p:sp>
      <p:sp>
        <p:nvSpPr>
          <p:cNvPr id="3" name="Espaço Reservado para Conteúdo 2">
            <a:extLst>
              <a:ext uri="{FF2B5EF4-FFF2-40B4-BE49-F238E27FC236}">
                <a16:creationId xmlns:a16="http://schemas.microsoft.com/office/drawing/2014/main" id="{F95B280E-1DAE-B30F-1993-779FE01211F4}"/>
              </a:ext>
            </a:extLst>
          </p:cNvPr>
          <p:cNvSpPr>
            <a:spLocks noGrp="1"/>
          </p:cNvSpPr>
          <p:nvPr>
            <p:ph idx="1"/>
          </p:nvPr>
        </p:nvSpPr>
        <p:spPr/>
        <p:txBody>
          <a:bodyPr>
            <a:normAutofit/>
          </a:bodyPr>
          <a:lstStyle/>
          <a:p>
            <a:pPr marL="0" indent="0">
              <a:buNone/>
            </a:pPr>
            <a:r>
              <a:rPr lang="pt-BR" dirty="0"/>
              <a:t>Compreende:</a:t>
            </a:r>
          </a:p>
          <a:p>
            <a:r>
              <a:rPr lang="pt-BR" dirty="0"/>
              <a:t>I - emendas à Constituição;</a:t>
            </a:r>
          </a:p>
          <a:p>
            <a:r>
              <a:rPr lang="pt-BR" dirty="0"/>
              <a:t>II - leis complementares;</a:t>
            </a:r>
          </a:p>
          <a:p>
            <a:r>
              <a:rPr lang="pt-BR" dirty="0"/>
              <a:t>III - leis ordinárias;</a:t>
            </a:r>
          </a:p>
          <a:p>
            <a:r>
              <a:rPr lang="pt-BR" dirty="0"/>
              <a:t>IV - leis delegadas;</a:t>
            </a:r>
          </a:p>
          <a:p>
            <a:r>
              <a:rPr lang="pt-BR" dirty="0"/>
              <a:t>V - medidas provisórias;</a:t>
            </a:r>
          </a:p>
          <a:p>
            <a:r>
              <a:rPr lang="pt-BR" dirty="0"/>
              <a:t>VI - decretos legislativos;</a:t>
            </a:r>
          </a:p>
          <a:p>
            <a:r>
              <a:rPr lang="pt-BR" dirty="0"/>
              <a:t>VII - resoluções</a:t>
            </a:r>
          </a:p>
        </p:txBody>
      </p:sp>
    </p:spTree>
    <p:extLst>
      <p:ext uri="{BB962C8B-B14F-4D97-AF65-F5344CB8AC3E}">
        <p14:creationId xmlns:p14="http://schemas.microsoft.com/office/powerpoint/2010/main" val="3026241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AB02473-E202-A2EA-995B-20EC9CFEC57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911A8A0-98DC-9392-F775-D0C21785D720}"/>
              </a:ext>
            </a:extLst>
          </p:cNvPr>
          <p:cNvSpPr>
            <a:spLocks noGrp="1"/>
          </p:cNvSpPr>
          <p:nvPr>
            <p:ph type="title"/>
          </p:nvPr>
        </p:nvSpPr>
        <p:spPr>
          <a:xfrm>
            <a:off x="838199" y="895460"/>
            <a:ext cx="10898529" cy="1325563"/>
          </a:xfrm>
        </p:spPr>
        <p:txBody>
          <a:bodyPr>
            <a:normAutofit/>
          </a:bodyPr>
          <a:lstStyle/>
          <a:p>
            <a:r>
              <a:rPr lang="pt-BR" dirty="0"/>
              <a:t>ARRECADAÇÃO E DA APLICAÇÃO DE RECURSOS</a:t>
            </a:r>
          </a:p>
        </p:txBody>
      </p:sp>
      <p:sp>
        <p:nvSpPr>
          <p:cNvPr id="3" name="Espaço Reservado para Conteúdo 2">
            <a:extLst>
              <a:ext uri="{FF2B5EF4-FFF2-40B4-BE49-F238E27FC236}">
                <a16:creationId xmlns:a16="http://schemas.microsoft.com/office/drawing/2014/main" id="{B60A9EAB-58A7-7A12-66E2-212263D03587}"/>
              </a:ext>
            </a:extLst>
          </p:cNvPr>
          <p:cNvSpPr>
            <a:spLocks noGrp="1"/>
          </p:cNvSpPr>
          <p:nvPr>
            <p:ph idx="1"/>
          </p:nvPr>
        </p:nvSpPr>
        <p:spPr>
          <a:xfrm>
            <a:off x="838199" y="1975171"/>
            <a:ext cx="10515600" cy="4351338"/>
          </a:xfrm>
        </p:spPr>
        <p:txBody>
          <a:bodyPr>
            <a:normAutofit fontScale="85000" lnSpcReduction="20000"/>
          </a:bodyPr>
          <a:lstStyle/>
          <a:p>
            <a:pPr marL="0" indent="0" algn="just">
              <a:spcBef>
                <a:spcPct val="0"/>
              </a:spcBef>
              <a:buNone/>
            </a:pPr>
            <a:r>
              <a:rPr lang="pt-BR" dirty="0"/>
              <a:t> Art. 22. É obrigatório para o partido e para os candidatos </a:t>
            </a:r>
            <a:r>
              <a:rPr lang="pt-BR" dirty="0">
                <a:solidFill>
                  <a:srgbClr val="0070C0"/>
                </a:solidFill>
              </a:rPr>
              <a:t>abrir conta bancária específica</a:t>
            </a:r>
            <a:r>
              <a:rPr lang="pt-BR" dirty="0"/>
              <a:t> para registrar todo o movimento financeiro da campanha.</a:t>
            </a:r>
          </a:p>
          <a:p>
            <a:pPr marL="0" indent="0" algn="just">
              <a:spcBef>
                <a:spcPct val="0"/>
              </a:spcBef>
              <a:buNone/>
            </a:pPr>
            <a:endParaRPr lang="pt-BR" dirty="0"/>
          </a:p>
          <a:p>
            <a:pPr marL="0" indent="0" algn="just">
              <a:spcBef>
                <a:spcPct val="0"/>
              </a:spcBef>
              <a:buNone/>
            </a:pPr>
            <a:r>
              <a:rPr lang="pt-BR" dirty="0"/>
              <a:t>§ 1º  Os </a:t>
            </a:r>
            <a:r>
              <a:rPr lang="pt-BR" dirty="0">
                <a:solidFill>
                  <a:srgbClr val="0070C0"/>
                </a:solidFill>
              </a:rPr>
              <a:t>bancos são obrigados </a:t>
            </a:r>
            <a:r>
              <a:rPr lang="pt-BR" dirty="0"/>
              <a:t>a:   (Redação dada pela Lei nº 12.891, de 2013)</a:t>
            </a:r>
          </a:p>
          <a:p>
            <a:pPr marL="0" indent="0" algn="just">
              <a:spcBef>
                <a:spcPct val="0"/>
              </a:spcBef>
              <a:buNone/>
            </a:pPr>
            <a:endParaRPr lang="pt-BR" dirty="0"/>
          </a:p>
          <a:p>
            <a:pPr marL="0" indent="0" algn="just">
              <a:spcBef>
                <a:spcPct val="0"/>
              </a:spcBef>
              <a:buNone/>
            </a:pPr>
            <a:r>
              <a:rPr lang="pt-BR" dirty="0" err="1"/>
              <a:t>I</a:t>
            </a:r>
            <a:r>
              <a:rPr lang="pt-BR" dirty="0"/>
              <a:t> - acatar, em até três dias, o pedido de abertura de conta de qualquer candidato escolhido em convenção, sendo-lhes vedado condicioná-la a depósito mínimo e à cobrança de taxas ou de outras despesas de manutenção;  </a:t>
            </a:r>
          </a:p>
          <a:p>
            <a:pPr marL="0" indent="0" algn="just">
              <a:spcBef>
                <a:spcPct val="0"/>
              </a:spcBef>
              <a:buNone/>
            </a:pPr>
            <a:endParaRPr lang="pt-BR" dirty="0"/>
          </a:p>
          <a:p>
            <a:pPr marL="0" indent="0" algn="just">
              <a:spcBef>
                <a:spcPct val="0"/>
              </a:spcBef>
              <a:buNone/>
            </a:pPr>
            <a:r>
              <a:rPr lang="pt-BR" dirty="0"/>
              <a:t>II - identificar, nos extratos bancários das contas correntes a que se refere o caput, o CPF ou o CNPJ do doador.   </a:t>
            </a:r>
          </a:p>
          <a:p>
            <a:pPr marL="0" indent="0" algn="just">
              <a:spcBef>
                <a:spcPct val="0"/>
              </a:spcBef>
              <a:buNone/>
            </a:pPr>
            <a:endParaRPr lang="pt-BR" dirty="0"/>
          </a:p>
          <a:p>
            <a:pPr marL="0" indent="0" algn="just">
              <a:spcBef>
                <a:spcPct val="0"/>
              </a:spcBef>
              <a:buNone/>
            </a:pPr>
            <a:r>
              <a:rPr lang="pt-BR" dirty="0"/>
              <a:t>III - </a:t>
            </a:r>
            <a:r>
              <a:rPr lang="pt-BR" dirty="0">
                <a:solidFill>
                  <a:srgbClr val="0070C0"/>
                </a:solidFill>
              </a:rPr>
              <a:t>encerrar a conta bancária no final do ano da eleição</a:t>
            </a:r>
            <a:r>
              <a:rPr lang="pt-BR" dirty="0"/>
              <a:t>, transferindo a totalidade do saldo existente para a conta bancária do órgão de direção indicado pelo partido, na forma prevista no art. 31, e informar o fato à Justiça Eleitoral.</a:t>
            </a:r>
          </a:p>
        </p:txBody>
      </p:sp>
    </p:spTree>
    <p:extLst>
      <p:ext uri="{BB962C8B-B14F-4D97-AF65-F5344CB8AC3E}">
        <p14:creationId xmlns:p14="http://schemas.microsoft.com/office/powerpoint/2010/main" val="3598981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BD9F2A6-DED2-E80F-60D0-DB9ED069B9D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2EAC88C-D9A3-F29C-677A-C52B4B89D151}"/>
              </a:ext>
            </a:extLst>
          </p:cNvPr>
          <p:cNvSpPr>
            <a:spLocks noGrp="1"/>
          </p:cNvSpPr>
          <p:nvPr>
            <p:ph type="title"/>
          </p:nvPr>
        </p:nvSpPr>
        <p:spPr>
          <a:xfrm>
            <a:off x="838199" y="895460"/>
            <a:ext cx="10898529" cy="1325563"/>
          </a:xfrm>
        </p:spPr>
        <p:txBody>
          <a:bodyPr>
            <a:normAutofit/>
          </a:bodyPr>
          <a:lstStyle/>
          <a:p>
            <a:r>
              <a:rPr lang="pt-BR" dirty="0"/>
              <a:t>ARRECADAÇÃO E DA APLICAÇÃO DE RECURSOS</a:t>
            </a:r>
          </a:p>
        </p:txBody>
      </p:sp>
      <p:sp>
        <p:nvSpPr>
          <p:cNvPr id="3" name="Espaço Reservado para Conteúdo 2">
            <a:extLst>
              <a:ext uri="{FF2B5EF4-FFF2-40B4-BE49-F238E27FC236}">
                <a16:creationId xmlns:a16="http://schemas.microsoft.com/office/drawing/2014/main" id="{FAAB60BB-20A1-0E73-F4F2-91998BDD671B}"/>
              </a:ext>
            </a:extLst>
          </p:cNvPr>
          <p:cNvSpPr>
            <a:spLocks noGrp="1"/>
          </p:cNvSpPr>
          <p:nvPr>
            <p:ph idx="1"/>
          </p:nvPr>
        </p:nvSpPr>
        <p:spPr>
          <a:xfrm>
            <a:off x="838199" y="1975171"/>
            <a:ext cx="10515600" cy="4351338"/>
          </a:xfrm>
        </p:spPr>
        <p:txBody>
          <a:bodyPr>
            <a:normAutofit lnSpcReduction="10000"/>
          </a:bodyPr>
          <a:lstStyle/>
          <a:p>
            <a:pPr marL="0" indent="0" algn="just">
              <a:spcBef>
                <a:spcPct val="0"/>
              </a:spcBef>
              <a:buNone/>
            </a:pPr>
            <a:r>
              <a:rPr lang="pt-BR" dirty="0"/>
              <a:t>§ 2º  O disposto neste artigo não se aplica aos casos de candidatura para Prefeito e Vereador em Municípios </a:t>
            </a:r>
            <a:r>
              <a:rPr lang="pt-BR" dirty="0">
                <a:solidFill>
                  <a:srgbClr val="0070C0"/>
                </a:solidFill>
              </a:rPr>
              <a:t>onde não haja agência bancária ou posto de atendimento bancário</a:t>
            </a:r>
            <a:r>
              <a:rPr lang="pt-BR" dirty="0"/>
              <a:t>.   </a:t>
            </a:r>
          </a:p>
          <a:p>
            <a:pPr marL="0" indent="0" algn="just">
              <a:spcBef>
                <a:spcPct val="0"/>
              </a:spcBef>
              <a:buNone/>
            </a:pPr>
            <a:r>
              <a:rPr lang="pt-BR" dirty="0"/>
              <a:t>§ 3º  O uso de recursos financeiros para pagamentos de gastos eleitorais que não provenham da conta específica de que trata o caput deste artigo implicará a desaprovação da prestação de contas do partido ou candidato; comprovado abuso de poder econômico, será cancelado o registro da candidatura ou cassado o diploma, se já houver sido outorgado. </a:t>
            </a:r>
          </a:p>
          <a:p>
            <a:pPr marL="0" indent="0" algn="just">
              <a:spcBef>
                <a:spcPct val="0"/>
              </a:spcBef>
              <a:buNone/>
            </a:pPr>
            <a:r>
              <a:rPr lang="pt-BR" dirty="0"/>
              <a:t>§ 4º  Rejeitadas as contas, a Justiça Eleitoral remeterá cópia de todo o processo ao Ministério Público Eleitoral para os fins previstos no art. 22 da Lei Complementar no 64, de 18 de maio de 1990.   </a:t>
            </a:r>
          </a:p>
          <a:p>
            <a:pPr marL="0" indent="0" algn="just">
              <a:spcBef>
                <a:spcPct val="0"/>
              </a:spcBef>
              <a:buNone/>
            </a:pPr>
            <a:endParaRPr lang="pt-BR" dirty="0"/>
          </a:p>
          <a:p>
            <a:pPr marL="0" indent="0" algn="just">
              <a:spcBef>
                <a:spcPct val="0"/>
              </a:spcBef>
              <a:buNone/>
            </a:pPr>
            <a:endParaRPr lang="pt-BR" dirty="0"/>
          </a:p>
        </p:txBody>
      </p:sp>
    </p:spTree>
    <p:extLst>
      <p:ext uri="{BB962C8B-B14F-4D97-AF65-F5344CB8AC3E}">
        <p14:creationId xmlns:p14="http://schemas.microsoft.com/office/powerpoint/2010/main" val="1307682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B9709CE-E954-5B1A-328B-5855F7E1E20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D85891B-A6AE-C104-D110-0EB5453EA326}"/>
              </a:ext>
            </a:extLst>
          </p:cNvPr>
          <p:cNvSpPr>
            <a:spLocks noGrp="1"/>
          </p:cNvSpPr>
          <p:nvPr>
            <p:ph type="title"/>
          </p:nvPr>
        </p:nvSpPr>
        <p:spPr>
          <a:xfrm>
            <a:off x="838199" y="895460"/>
            <a:ext cx="10898529" cy="1325563"/>
          </a:xfrm>
        </p:spPr>
        <p:txBody>
          <a:bodyPr>
            <a:normAutofit/>
          </a:bodyPr>
          <a:lstStyle/>
          <a:p>
            <a:r>
              <a:rPr lang="pt-BR" dirty="0"/>
              <a:t>ARRECADAÇÃO E DA APLICAÇÃO DE RECURSOS</a:t>
            </a:r>
          </a:p>
        </p:txBody>
      </p:sp>
      <p:sp>
        <p:nvSpPr>
          <p:cNvPr id="3" name="Espaço Reservado para Conteúdo 2">
            <a:extLst>
              <a:ext uri="{FF2B5EF4-FFF2-40B4-BE49-F238E27FC236}">
                <a16:creationId xmlns:a16="http://schemas.microsoft.com/office/drawing/2014/main" id="{323EE3D0-AE43-9FB8-1DF3-A4188851B9F5}"/>
              </a:ext>
            </a:extLst>
          </p:cNvPr>
          <p:cNvSpPr>
            <a:spLocks noGrp="1"/>
          </p:cNvSpPr>
          <p:nvPr>
            <p:ph idx="1"/>
          </p:nvPr>
        </p:nvSpPr>
        <p:spPr>
          <a:xfrm>
            <a:off x="838199" y="1975171"/>
            <a:ext cx="10515600" cy="4351338"/>
          </a:xfrm>
        </p:spPr>
        <p:txBody>
          <a:bodyPr>
            <a:normAutofit/>
          </a:bodyPr>
          <a:lstStyle/>
          <a:p>
            <a:pPr marL="0" indent="0" algn="just">
              <a:spcBef>
                <a:spcPct val="0"/>
              </a:spcBef>
              <a:buNone/>
            </a:pPr>
            <a:r>
              <a:rPr lang="pt-BR" dirty="0"/>
              <a:t>Art. 22-A.  </a:t>
            </a:r>
            <a:r>
              <a:rPr lang="pt-BR" dirty="0">
                <a:solidFill>
                  <a:srgbClr val="0070C0"/>
                </a:solidFill>
              </a:rPr>
              <a:t>Os candidatos estão obrigados à inscrição no Cadastro Nacional da Pessoa Jurídica - CNPJ. </a:t>
            </a:r>
          </a:p>
          <a:p>
            <a:pPr marL="0" indent="0" algn="just">
              <a:spcBef>
                <a:spcPct val="0"/>
              </a:spcBef>
              <a:buNone/>
            </a:pPr>
            <a:endParaRPr lang="pt-BR" dirty="0"/>
          </a:p>
          <a:p>
            <a:pPr marL="0" indent="0" algn="just">
              <a:spcBef>
                <a:spcPct val="0"/>
              </a:spcBef>
              <a:buNone/>
            </a:pPr>
            <a:r>
              <a:rPr lang="pt-BR" dirty="0"/>
              <a:t>§ 3º Desde o dia </a:t>
            </a:r>
            <a:r>
              <a:rPr lang="pt-BR" dirty="0">
                <a:solidFill>
                  <a:srgbClr val="0070C0"/>
                </a:solidFill>
              </a:rPr>
              <a:t>15 de maio</a:t>
            </a:r>
            <a:r>
              <a:rPr lang="pt-BR" dirty="0"/>
              <a:t> do ano eleitoral, é facultada aos pré-candidatos </a:t>
            </a:r>
            <a:r>
              <a:rPr lang="pt-BR" dirty="0">
                <a:solidFill>
                  <a:srgbClr val="0070C0"/>
                </a:solidFill>
              </a:rPr>
              <a:t>a arrecadação prévia de recursos</a:t>
            </a:r>
            <a:r>
              <a:rPr lang="pt-BR" dirty="0"/>
              <a:t> na modalidade prevista no inciso IV do § 4o do art. 23 desta Lei, mas a liberação de recursos por parte das entidades arrecadadoras fica condicionada ao registro da candidatura, e a realização de despesas de campanha deverá observar o calendário eleitoral.  </a:t>
            </a:r>
          </a:p>
        </p:txBody>
      </p:sp>
    </p:spTree>
    <p:extLst>
      <p:ext uri="{BB962C8B-B14F-4D97-AF65-F5344CB8AC3E}">
        <p14:creationId xmlns:p14="http://schemas.microsoft.com/office/powerpoint/2010/main" val="1509227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1AD1EA6-BD28-7E80-BEAD-1BB6A6901F0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6B86044-4AA2-7E57-7CCF-E71E893F1CA3}"/>
              </a:ext>
            </a:extLst>
          </p:cNvPr>
          <p:cNvSpPr>
            <a:spLocks noGrp="1"/>
          </p:cNvSpPr>
          <p:nvPr>
            <p:ph type="title"/>
          </p:nvPr>
        </p:nvSpPr>
        <p:spPr>
          <a:xfrm>
            <a:off x="838199" y="895460"/>
            <a:ext cx="10898529" cy="1325563"/>
          </a:xfrm>
        </p:spPr>
        <p:txBody>
          <a:bodyPr>
            <a:normAutofit/>
          </a:bodyPr>
          <a:lstStyle/>
          <a:p>
            <a:r>
              <a:rPr lang="pt-BR" dirty="0"/>
              <a:t>ARRECADAÇÃO E DA APLICAÇÃO DE RECURSOS</a:t>
            </a:r>
          </a:p>
        </p:txBody>
      </p:sp>
      <p:sp>
        <p:nvSpPr>
          <p:cNvPr id="3" name="Espaço Reservado para Conteúdo 2">
            <a:extLst>
              <a:ext uri="{FF2B5EF4-FFF2-40B4-BE49-F238E27FC236}">
                <a16:creationId xmlns:a16="http://schemas.microsoft.com/office/drawing/2014/main" id="{801B13BF-D4F7-AF51-A748-08E2E66E9643}"/>
              </a:ext>
            </a:extLst>
          </p:cNvPr>
          <p:cNvSpPr>
            <a:spLocks noGrp="1"/>
          </p:cNvSpPr>
          <p:nvPr>
            <p:ph idx="1"/>
          </p:nvPr>
        </p:nvSpPr>
        <p:spPr>
          <a:xfrm>
            <a:off x="838199" y="1975171"/>
            <a:ext cx="10515600" cy="4351338"/>
          </a:xfrm>
        </p:spPr>
        <p:txBody>
          <a:bodyPr>
            <a:normAutofit/>
          </a:bodyPr>
          <a:lstStyle/>
          <a:p>
            <a:pPr marL="0" indent="0" algn="just">
              <a:spcBef>
                <a:spcPct val="0"/>
              </a:spcBef>
              <a:buNone/>
            </a:pPr>
            <a:r>
              <a:rPr lang="pt-BR" dirty="0"/>
              <a:t>Art. 23.  Pessoas físicas poderão fazer doações em dinheiro ou estimáveis em dinheiro para campanhas eleitorais, obedecido o disposto nesta Lei. </a:t>
            </a:r>
          </a:p>
          <a:p>
            <a:pPr marL="0" indent="0" algn="just">
              <a:spcBef>
                <a:spcPct val="0"/>
              </a:spcBef>
              <a:buNone/>
            </a:pPr>
            <a:endParaRPr lang="pt-BR" dirty="0"/>
          </a:p>
          <a:p>
            <a:pPr marL="0" indent="0" algn="just">
              <a:spcBef>
                <a:spcPct val="0"/>
              </a:spcBef>
              <a:buNone/>
            </a:pPr>
            <a:r>
              <a:rPr lang="pt-BR" dirty="0"/>
              <a:t>§ 1º  As doações e contribuições de que trata este artigo ficam </a:t>
            </a:r>
            <a:r>
              <a:rPr lang="pt-BR" dirty="0">
                <a:solidFill>
                  <a:srgbClr val="0070C0"/>
                </a:solidFill>
              </a:rPr>
              <a:t>limitadas a 10% (dez por cento) dos rendimentos brutos</a:t>
            </a:r>
            <a:r>
              <a:rPr lang="pt-BR" dirty="0"/>
              <a:t> auferidos pelo doador no ano anterior à eleição.</a:t>
            </a:r>
          </a:p>
        </p:txBody>
      </p:sp>
    </p:spTree>
    <p:extLst>
      <p:ext uri="{BB962C8B-B14F-4D97-AF65-F5344CB8AC3E}">
        <p14:creationId xmlns:p14="http://schemas.microsoft.com/office/powerpoint/2010/main" val="144581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29D1DAE-09D2-926C-96D6-E0FE767F051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FADE2C5-9318-CDC9-9E0B-ECAC84C10B09}"/>
              </a:ext>
            </a:extLst>
          </p:cNvPr>
          <p:cNvSpPr>
            <a:spLocks noGrp="1"/>
          </p:cNvSpPr>
          <p:nvPr>
            <p:ph type="title"/>
          </p:nvPr>
        </p:nvSpPr>
        <p:spPr>
          <a:xfrm>
            <a:off x="838199" y="895460"/>
            <a:ext cx="10898529" cy="1325563"/>
          </a:xfrm>
        </p:spPr>
        <p:txBody>
          <a:bodyPr>
            <a:normAutofit/>
          </a:bodyPr>
          <a:lstStyle/>
          <a:p>
            <a:r>
              <a:rPr lang="pt-BR" dirty="0"/>
              <a:t>ARRECADAÇÃO E DA APLICAÇÃO DE RECURSOS</a:t>
            </a:r>
          </a:p>
        </p:txBody>
      </p:sp>
      <p:sp>
        <p:nvSpPr>
          <p:cNvPr id="3" name="Espaço Reservado para Conteúdo 2">
            <a:extLst>
              <a:ext uri="{FF2B5EF4-FFF2-40B4-BE49-F238E27FC236}">
                <a16:creationId xmlns:a16="http://schemas.microsoft.com/office/drawing/2014/main" id="{6D3CA586-FBE6-C421-5B4E-4A422B7F38E0}"/>
              </a:ext>
            </a:extLst>
          </p:cNvPr>
          <p:cNvSpPr>
            <a:spLocks noGrp="1"/>
          </p:cNvSpPr>
          <p:nvPr>
            <p:ph idx="1"/>
          </p:nvPr>
        </p:nvSpPr>
        <p:spPr>
          <a:xfrm>
            <a:off x="838199" y="1975171"/>
            <a:ext cx="10515600" cy="4351338"/>
          </a:xfrm>
        </p:spPr>
        <p:txBody>
          <a:bodyPr>
            <a:normAutofit/>
          </a:bodyPr>
          <a:lstStyle/>
          <a:p>
            <a:pPr marL="0" indent="0" algn="just">
              <a:spcBef>
                <a:spcPct val="0"/>
              </a:spcBef>
              <a:buNone/>
            </a:pPr>
            <a:r>
              <a:rPr lang="pt-BR" sz="2700" dirty="0"/>
              <a:t>§ 2º  As doações estimáveis em dinheiro a candidato específico, comitê ou partido deverão ser feitas mediante recibo, assinado pelo doador, exceto na hipótese prevista no § 6º do art. 28.  </a:t>
            </a:r>
          </a:p>
          <a:p>
            <a:pPr marL="0" indent="0" algn="just">
              <a:spcBef>
                <a:spcPct val="0"/>
              </a:spcBef>
              <a:buNone/>
            </a:pPr>
            <a:endParaRPr lang="pt-BR" sz="2700" dirty="0"/>
          </a:p>
          <a:p>
            <a:pPr marL="0" indent="0" algn="just">
              <a:spcBef>
                <a:spcPct val="0"/>
              </a:spcBef>
              <a:buNone/>
            </a:pPr>
            <a:r>
              <a:rPr lang="pt-BR" sz="2700" dirty="0"/>
              <a:t>§ 2º-A.  O candidato poderá usar </a:t>
            </a:r>
            <a:r>
              <a:rPr lang="pt-BR" sz="2700" dirty="0">
                <a:solidFill>
                  <a:srgbClr val="0070C0"/>
                </a:solidFill>
              </a:rPr>
              <a:t>recursos próprios</a:t>
            </a:r>
            <a:r>
              <a:rPr lang="pt-BR" sz="2700" dirty="0"/>
              <a:t> em sua campanha até o total de </a:t>
            </a:r>
            <a:r>
              <a:rPr lang="pt-BR" sz="2700" dirty="0">
                <a:solidFill>
                  <a:srgbClr val="0070C0"/>
                </a:solidFill>
              </a:rPr>
              <a:t>10% (dez por cento) dos limites </a:t>
            </a:r>
            <a:r>
              <a:rPr lang="pt-BR" sz="2700" dirty="0"/>
              <a:t>previstos para gastos de campanha no cargo em que concorrer.  </a:t>
            </a:r>
          </a:p>
          <a:p>
            <a:pPr marL="0" indent="0" algn="just">
              <a:spcBef>
                <a:spcPct val="0"/>
              </a:spcBef>
              <a:buNone/>
            </a:pPr>
            <a:endParaRPr lang="pt-BR" sz="2700" dirty="0"/>
          </a:p>
          <a:p>
            <a:pPr marL="0" indent="0" algn="just">
              <a:spcBef>
                <a:spcPct val="0"/>
              </a:spcBef>
              <a:buNone/>
            </a:pPr>
            <a:r>
              <a:rPr lang="pt-BR" sz="2700" dirty="0"/>
              <a:t>§ 3º  A doação de quantia acima dos limites fixados neste artigo sujeita o infrator ao </a:t>
            </a:r>
            <a:r>
              <a:rPr lang="pt-BR" sz="2700" dirty="0">
                <a:solidFill>
                  <a:srgbClr val="0070C0"/>
                </a:solidFill>
              </a:rPr>
              <a:t>pagamento de multa no valor de até 100% (cem por cento) da quantia em excesso</a:t>
            </a:r>
            <a:r>
              <a:rPr lang="pt-BR" sz="2700" dirty="0"/>
              <a:t>. </a:t>
            </a:r>
          </a:p>
          <a:p>
            <a:pPr marL="0" indent="0" algn="just">
              <a:spcBef>
                <a:spcPct val="0"/>
              </a:spcBef>
              <a:buNone/>
            </a:pPr>
            <a:endParaRPr lang="pt-BR" sz="2700" dirty="0"/>
          </a:p>
          <a:p>
            <a:pPr marL="0" indent="0" algn="just">
              <a:spcBef>
                <a:spcPct val="0"/>
              </a:spcBef>
              <a:buNone/>
            </a:pPr>
            <a:endParaRPr lang="pt-BR" dirty="0"/>
          </a:p>
          <a:p>
            <a:pPr marL="0" indent="0" algn="just">
              <a:spcBef>
                <a:spcPct val="0"/>
              </a:spcBef>
              <a:buNone/>
            </a:pPr>
            <a:endParaRPr lang="pt-BR" dirty="0"/>
          </a:p>
        </p:txBody>
      </p:sp>
    </p:spTree>
    <p:extLst>
      <p:ext uri="{BB962C8B-B14F-4D97-AF65-F5344CB8AC3E}">
        <p14:creationId xmlns:p14="http://schemas.microsoft.com/office/powerpoint/2010/main" val="3341999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CB8370-90F0-87C3-B344-F406EBD41A8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0AB22F7-9E78-9CA6-1965-D37619105E30}"/>
              </a:ext>
            </a:extLst>
          </p:cNvPr>
          <p:cNvSpPr>
            <a:spLocks noGrp="1"/>
          </p:cNvSpPr>
          <p:nvPr>
            <p:ph type="title"/>
          </p:nvPr>
        </p:nvSpPr>
        <p:spPr>
          <a:xfrm>
            <a:off x="838199" y="895460"/>
            <a:ext cx="10898529" cy="1325563"/>
          </a:xfrm>
        </p:spPr>
        <p:txBody>
          <a:bodyPr>
            <a:normAutofit/>
          </a:bodyPr>
          <a:lstStyle/>
          <a:p>
            <a:r>
              <a:rPr lang="pt-BR" dirty="0"/>
              <a:t>ARRECADAÇÃO E DA APLICAÇÃO DE RECURSOS</a:t>
            </a:r>
          </a:p>
        </p:txBody>
      </p:sp>
      <p:sp>
        <p:nvSpPr>
          <p:cNvPr id="3" name="Espaço Reservado para Conteúdo 2">
            <a:extLst>
              <a:ext uri="{FF2B5EF4-FFF2-40B4-BE49-F238E27FC236}">
                <a16:creationId xmlns:a16="http://schemas.microsoft.com/office/drawing/2014/main" id="{304A498C-59E9-241B-F10F-2031C5502D21}"/>
              </a:ext>
            </a:extLst>
          </p:cNvPr>
          <p:cNvSpPr>
            <a:spLocks noGrp="1"/>
          </p:cNvSpPr>
          <p:nvPr>
            <p:ph idx="1"/>
          </p:nvPr>
        </p:nvSpPr>
        <p:spPr>
          <a:xfrm>
            <a:off x="838199" y="1975171"/>
            <a:ext cx="10515600" cy="4351338"/>
          </a:xfrm>
        </p:spPr>
        <p:txBody>
          <a:bodyPr>
            <a:normAutofit/>
          </a:bodyPr>
          <a:lstStyle/>
          <a:p>
            <a:pPr marL="0" indent="0" algn="just">
              <a:spcBef>
                <a:spcPct val="0"/>
              </a:spcBef>
              <a:buNone/>
            </a:pPr>
            <a:r>
              <a:rPr lang="pt-BR" sz="2700" dirty="0"/>
              <a:t>§ 5º  Ficam vedadas quaisquer doações em dinheiro, bem como de troféus, prêmios, ajudas de qualquer espécie feitas por candidato, </a:t>
            </a:r>
            <a:r>
              <a:rPr lang="pt-BR" sz="2700" dirty="0">
                <a:solidFill>
                  <a:srgbClr val="0070C0"/>
                </a:solidFill>
              </a:rPr>
              <a:t>entre o registro e a eleição, a pessoas físicas ou jurídicas</a:t>
            </a:r>
            <a:r>
              <a:rPr lang="pt-BR" sz="2700" dirty="0"/>
              <a:t>. </a:t>
            </a:r>
          </a:p>
          <a:p>
            <a:pPr marL="0" indent="0" algn="just">
              <a:spcBef>
                <a:spcPct val="0"/>
              </a:spcBef>
              <a:buNone/>
            </a:pPr>
            <a:endParaRPr lang="pt-BR" sz="2700" dirty="0"/>
          </a:p>
          <a:p>
            <a:pPr marL="0" indent="0" algn="just">
              <a:spcBef>
                <a:spcPct val="0"/>
              </a:spcBef>
              <a:buNone/>
            </a:pPr>
            <a:r>
              <a:rPr lang="pt-BR" sz="2700" dirty="0"/>
              <a:t>§ 7º  O limite previsto no § 1º deste artigo não se aplica a doações estimáveis em dinheiro relativas à utilização de bens móveis ou imóveis de propriedade do doador ou à prestação de serviços próprios, </a:t>
            </a:r>
            <a:r>
              <a:rPr lang="pt-BR" sz="2700" dirty="0">
                <a:solidFill>
                  <a:srgbClr val="0070C0"/>
                </a:solidFill>
              </a:rPr>
              <a:t>desde que o valor estimado não ultrapasse </a:t>
            </a:r>
            <a:r>
              <a:rPr lang="pt-BR" sz="2700" dirty="0" err="1">
                <a:solidFill>
                  <a:srgbClr val="0070C0"/>
                </a:solidFill>
              </a:rPr>
              <a:t>R</a:t>
            </a:r>
            <a:r>
              <a:rPr lang="pt-BR" sz="2700" dirty="0">
                <a:solidFill>
                  <a:srgbClr val="0070C0"/>
                </a:solidFill>
              </a:rPr>
              <a:t>$ 40.000,00 (quarenta mil reais) por doador.</a:t>
            </a:r>
          </a:p>
        </p:txBody>
      </p:sp>
    </p:spTree>
    <p:extLst>
      <p:ext uri="{BB962C8B-B14F-4D97-AF65-F5344CB8AC3E}">
        <p14:creationId xmlns:p14="http://schemas.microsoft.com/office/powerpoint/2010/main" val="744106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F4608AA-9430-C712-E95D-8757C96C257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4417A18-03AC-598A-8660-D6B94277E2E6}"/>
              </a:ext>
            </a:extLst>
          </p:cNvPr>
          <p:cNvSpPr>
            <a:spLocks noGrp="1"/>
          </p:cNvSpPr>
          <p:nvPr>
            <p:ph type="title"/>
          </p:nvPr>
        </p:nvSpPr>
        <p:spPr>
          <a:xfrm>
            <a:off x="838199" y="895460"/>
            <a:ext cx="10898529" cy="1325563"/>
          </a:xfrm>
        </p:spPr>
        <p:txBody>
          <a:bodyPr>
            <a:normAutofit/>
          </a:bodyPr>
          <a:lstStyle/>
          <a:p>
            <a:r>
              <a:rPr lang="pt-BR" dirty="0"/>
              <a:t>ARRECADAÇÃO E DA APLICAÇÃO DE RECURSOS</a:t>
            </a:r>
          </a:p>
        </p:txBody>
      </p:sp>
      <p:sp>
        <p:nvSpPr>
          <p:cNvPr id="3" name="Espaço Reservado para Conteúdo 2">
            <a:extLst>
              <a:ext uri="{FF2B5EF4-FFF2-40B4-BE49-F238E27FC236}">
                <a16:creationId xmlns:a16="http://schemas.microsoft.com/office/drawing/2014/main" id="{741DC795-CE10-7BC6-24D6-847625A18027}"/>
              </a:ext>
            </a:extLst>
          </p:cNvPr>
          <p:cNvSpPr>
            <a:spLocks noGrp="1"/>
          </p:cNvSpPr>
          <p:nvPr>
            <p:ph idx="1"/>
          </p:nvPr>
        </p:nvSpPr>
        <p:spPr>
          <a:xfrm>
            <a:off x="838199" y="1975171"/>
            <a:ext cx="10515600" cy="4351338"/>
          </a:xfrm>
        </p:spPr>
        <p:txBody>
          <a:bodyPr>
            <a:normAutofit fontScale="92500" lnSpcReduction="20000"/>
          </a:bodyPr>
          <a:lstStyle/>
          <a:p>
            <a:pPr marL="0" indent="0" algn="just">
              <a:spcBef>
                <a:spcPct val="0"/>
              </a:spcBef>
              <a:buNone/>
            </a:pPr>
            <a:r>
              <a:rPr lang="pt-BR" sz="2700" dirty="0"/>
              <a:t>Art. 24. É vedado, a partido e candidato, receber direta ou indiretamente doação em dinheiro ou estimável em dinheiro, inclusive por meio de publicidade de qualquer espécie, procedente de:</a:t>
            </a:r>
          </a:p>
          <a:p>
            <a:pPr marL="0" indent="0" algn="just">
              <a:spcBef>
                <a:spcPct val="0"/>
              </a:spcBef>
              <a:buNone/>
            </a:pPr>
            <a:endParaRPr lang="pt-BR" sz="2700" dirty="0"/>
          </a:p>
          <a:p>
            <a:pPr marL="0" indent="0" algn="just">
              <a:spcBef>
                <a:spcPct val="0"/>
              </a:spcBef>
              <a:buNone/>
            </a:pPr>
            <a:r>
              <a:rPr lang="pt-BR" sz="2700" dirty="0" err="1"/>
              <a:t>I</a:t>
            </a:r>
            <a:r>
              <a:rPr lang="pt-BR" sz="2700" dirty="0"/>
              <a:t> - entidade ou governo estrangeiro;</a:t>
            </a:r>
          </a:p>
          <a:p>
            <a:pPr marL="0" indent="0" algn="just">
              <a:spcBef>
                <a:spcPct val="0"/>
              </a:spcBef>
              <a:buNone/>
            </a:pPr>
            <a:endParaRPr lang="pt-BR" sz="2700" dirty="0"/>
          </a:p>
          <a:p>
            <a:pPr marL="0" indent="0" algn="just">
              <a:spcBef>
                <a:spcPct val="0"/>
              </a:spcBef>
              <a:buNone/>
            </a:pPr>
            <a:r>
              <a:rPr lang="pt-BR" sz="2700" dirty="0"/>
              <a:t>II - órgão da administração pública direta e indireta ou fundação mantida com recursos provenientes do Poder Público;</a:t>
            </a:r>
          </a:p>
          <a:p>
            <a:pPr marL="0" indent="0" algn="just">
              <a:spcBef>
                <a:spcPct val="0"/>
              </a:spcBef>
              <a:buNone/>
            </a:pPr>
            <a:endParaRPr lang="pt-BR" sz="2700" dirty="0"/>
          </a:p>
          <a:p>
            <a:pPr marL="0" indent="0" algn="just">
              <a:spcBef>
                <a:spcPct val="0"/>
              </a:spcBef>
              <a:buNone/>
            </a:pPr>
            <a:r>
              <a:rPr lang="pt-BR" sz="2700" dirty="0"/>
              <a:t>III - concessionário ou permissionário de serviço público;</a:t>
            </a:r>
          </a:p>
          <a:p>
            <a:pPr marL="0" indent="0" algn="just">
              <a:spcBef>
                <a:spcPct val="0"/>
              </a:spcBef>
              <a:buNone/>
            </a:pPr>
            <a:endParaRPr lang="pt-BR" sz="2700" dirty="0"/>
          </a:p>
          <a:p>
            <a:pPr marL="0" indent="0" algn="just">
              <a:spcBef>
                <a:spcPct val="0"/>
              </a:spcBef>
              <a:buNone/>
            </a:pPr>
            <a:r>
              <a:rPr lang="pt-BR" sz="2700" dirty="0"/>
              <a:t>IV - entidade de direito privado que receba, na condição de beneficiária, contribuição compulsória em virtude de disposição legal;</a:t>
            </a:r>
          </a:p>
          <a:p>
            <a:pPr marL="0" indent="0" algn="just">
              <a:spcBef>
                <a:spcPct val="0"/>
              </a:spcBef>
              <a:buNone/>
            </a:pPr>
            <a:endParaRPr lang="pt-BR" sz="2700" dirty="0"/>
          </a:p>
          <a:p>
            <a:pPr marL="0" indent="0" algn="just">
              <a:spcBef>
                <a:spcPct val="0"/>
              </a:spcBef>
              <a:buNone/>
            </a:pPr>
            <a:r>
              <a:rPr lang="pt-BR" sz="2700" dirty="0"/>
              <a:t>V - </a:t>
            </a:r>
            <a:r>
              <a:rPr lang="pt-BR" sz="2700" dirty="0">
                <a:solidFill>
                  <a:srgbClr val="0070C0"/>
                </a:solidFill>
              </a:rPr>
              <a:t>entidade de utilidade pública</a:t>
            </a:r>
            <a:r>
              <a:rPr lang="pt-BR" sz="2700" dirty="0"/>
              <a:t>;</a:t>
            </a:r>
          </a:p>
          <a:p>
            <a:pPr marL="0" indent="0" algn="just">
              <a:spcBef>
                <a:spcPct val="0"/>
              </a:spcBef>
              <a:buNone/>
            </a:pPr>
            <a:endParaRPr lang="pt-BR" sz="2700" dirty="0"/>
          </a:p>
          <a:p>
            <a:pPr marL="0" indent="0" algn="just">
              <a:spcBef>
                <a:spcPct val="0"/>
              </a:spcBef>
              <a:buNone/>
            </a:pPr>
            <a:endParaRPr lang="pt-BR" sz="2700" dirty="0"/>
          </a:p>
        </p:txBody>
      </p:sp>
    </p:spTree>
    <p:extLst>
      <p:ext uri="{BB962C8B-B14F-4D97-AF65-F5344CB8AC3E}">
        <p14:creationId xmlns:p14="http://schemas.microsoft.com/office/powerpoint/2010/main" val="531448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E703F38-1B68-64C5-AB01-9C7BDAB73E0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5A96AF1-F030-607A-23C6-156DB4A5D365}"/>
              </a:ext>
            </a:extLst>
          </p:cNvPr>
          <p:cNvSpPr>
            <a:spLocks noGrp="1"/>
          </p:cNvSpPr>
          <p:nvPr>
            <p:ph type="title"/>
          </p:nvPr>
        </p:nvSpPr>
        <p:spPr>
          <a:xfrm>
            <a:off x="838199" y="895460"/>
            <a:ext cx="10898529" cy="1325563"/>
          </a:xfrm>
        </p:spPr>
        <p:txBody>
          <a:bodyPr>
            <a:normAutofit/>
          </a:bodyPr>
          <a:lstStyle/>
          <a:p>
            <a:r>
              <a:rPr lang="pt-BR" dirty="0"/>
              <a:t>ARRECADAÇÃO E DA APLICAÇÃO DE RECURSOS</a:t>
            </a:r>
          </a:p>
        </p:txBody>
      </p:sp>
      <p:sp>
        <p:nvSpPr>
          <p:cNvPr id="3" name="Espaço Reservado para Conteúdo 2">
            <a:extLst>
              <a:ext uri="{FF2B5EF4-FFF2-40B4-BE49-F238E27FC236}">
                <a16:creationId xmlns:a16="http://schemas.microsoft.com/office/drawing/2014/main" id="{70ABC0AC-9A7B-F00B-BB59-BED207C4DA15}"/>
              </a:ext>
            </a:extLst>
          </p:cNvPr>
          <p:cNvSpPr>
            <a:spLocks noGrp="1"/>
          </p:cNvSpPr>
          <p:nvPr>
            <p:ph idx="1"/>
          </p:nvPr>
        </p:nvSpPr>
        <p:spPr>
          <a:xfrm>
            <a:off x="838199" y="1975171"/>
            <a:ext cx="10515600" cy="4351338"/>
          </a:xfrm>
        </p:spPr>
        <p:txBody>
          <a:bodyPr>
            <a:normAutofit/>
          </a:bodyPr>
          <a:lstStyle/>
          <a:p>
            <a:pPr marL="0" indent="0" algn="just">
              <a:spcBef>
                <a:spcPct val="0"/>
              </a:spcBef>
              <a:buNone/>
            </a:pPr>
            <a:r>
              <a:rPr lang="pt-BR" sz="2700" dirty="0"/>
              <a:t>VI - </a:t>
            </a:r>
            <a:r>
              <a:rPr lang="pt-BR" sz="2700" dirty="0">
                <a:solidFill>
                  <a:srgbClr val="0070C0"/>
                </a:solidFill>
              </a:rPr>
              <a:t>entidade de classe ou sindical;</a:t>
            </a:r>
          </a:p>
          <a:p>
            <a:pPr marL="0" indent="0" algn="just">
              <a:spcBef>
                <a:spcPct val="0"/>
              </a:spcBef>
              <a:buNone/>
            </a:pPr>
            <a:endParaRPr lang="pt-BR" sz="2700" dirty="0">
              <a:solidFill>
                <a:srgbClr val="0070C0"/>
              </a:solidFill>
            </a:endParaRPr>
          </a:p>
          <a:p>
            <a:pPr marL="0" indent="0" algn="just">
              <a:spcBef>
                <a:spcPct val="0"/>
              </a:spcBef>
              <a:buNone/>
            </a:pPr>
            <a:r>
              <a:rPr lang="pt-BR" sz="2700" dirty="0"/>
              <a:t>VII - pessoa jurídica sem fins lucrativos </a:t>
            </a:r>
            <a:r>
              <a:rPr lang="pt-BR" sz="2700" dirty="0">
                <a:solidFill>
                  <a:srgbClr val="0070C0"/>
                </a:solidFill>
              </a:rPr>
              <a:t>que receba recursos do exterior</a:t>
            </a:r>
            <a:r>
              <a:rPr lang="pt-BR" sz="2700" dirty="0"/>
              <a:t>.</a:t>
            </a:r>
          </a:p>
          <a:p>
            <a:pPr marL="0" indent="0" algn="just">
              <a:spcBef>
                <a:spcPct val="0"/>
              </a:spcBef>
              <a:buNone/>
            </a:pPr>
            <a:endParaRPr lang="pt-BR" sz="2700" dirty="0"/>
          </a:p>
          <a:p>
            <a:pPr marL="0" indent="0" algn="just">
              <a:spcBef>
                <a:spcPct val="0"/>
              </a:spcBef>
              <a:buNone/>
            </a:pPr>
            <a:r>
              <a:rPr lang="pt-BR" sz="2700" dirty="0"/>
              <a:t>VIII - entidades beneficentes e religiosas;  </a:t>
            </a:r>
          </a:p>
          <a:p>
            <a:pPr marL="0" indent="0" algn="just">
              <a:spcBef>
                <a:spcPct val="0"/>
              </a:spcBef>
              <a:buNone/>
            </a:pPr>
            <a:endParaRPr lang="pt-BR" sz="2700" dirty="0"/>
          </a:p>
          <a:p>
            <a:pPr marL="0" indent="0" algn="just">
              <a:spcBef>
                <a:spcPct val="0"/>
              </a:spcBef>
              <a:buNone/>
            </a:pPr>
            <a:r>
              <a:rPr lang="pt-BR" sz="2700" dirty="0"/>
              <a:t>IX - entidades esportivas;  </a:t>
            </a:r>
          </a:p>
          <a:p>
            <a:pPr marL="0" indent="0" algn="just">
              <a:spcBef>
                <a:spcPct val="0"/>
              </a:spcBef>
              <a:buNone/>
            </a:pPr>
            <a:endParaRPr lang="pt-BR" sz="2700" dirty="0"/>
          </a:p>
          <a:p>
            <a:pPr marL="0" indent="0" algn="just">
              <a:spcBef>
                <a:spcPct val="0"/>
              </a:spcBef>
              <a:buNone/>
            </a:pPr>
            <a:r>
              <a:rPr lang="pt-BR" sz="2700" dirty="0" err="1"/>
              <a:t>X</a:t>
            </a:r>
            <a:r>
              <a:rPr lang="pt-BR" sz="2700" dirty="0"/>
              <a:t> - organizações não-governamentais que recebam recursos públicos;  </a:t>
            </a:r>
          </a:p>
          <a:p>
            <a:pPr marL="0" indent="0" algn="just">
              <a:spcBef>
                <a:spcPct val="0"/>
              </a:spcBef>
              <a:buNone/>
            </a:pPr>
            <a:endParaRPr lang="pt-BR" sz="2700" dirty="0"/>
          </a:p>
          <a:p>
            <a:pPr marL="0" indent="0" algn="just">
              <a:spcBef>
                <a:spcPct val="0"/>
              </a:spcBef>
              <a:buNone/>
            </a:pPr>
            <a:r>
              <a:rPr lang="pt-BR" sz="2700" dirty="0"/>
              <a:t>XI - organizações da sociedade civil de interesse público. </a:t>
            </a:r>
          </a:p>
          <a:p>
            <a:pPr marL="0" indent="0" algn="just">
              <a:spcBef>
                <a:spcPct val="0"/>
              </a:spcBef>
              <a:buNone/>
            </a:pPr>
            <a:endParaRPr lang="pt-BR" sz="2700" dirty="0"/>
          </a:p>
        </p:txBody>
      </p:sp>
    </p:spTree>
    <p:extLst>
      <p:ext uri="{BB962C8B-B14F-4D97-AF65-F5344CB8AC3E}">
        <p14:creationId xmlns:p14="http://schemas.microsoft.com/office/powerpoint/2010/main" val="2078169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E839689-F29E-D30E-3FAD-8CFD57FAC5D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A0EE958-F54B-55B0-3198-ADDD8D713E9E}"/>
              </a:ext>
            </a:extLst>
          </p:cNvPr>
          <p:cNvSpPr>
            <a:spLocks noGrp="1"/>
          </p:cNvSpPr>
          <p:nvPr>
            <p:ph type="title"/>
          </p:nvPr>
        </p:nvSpPr>
        <p:spPr>
          <a:xfrm>
            <a:off x="838199" y="895460"/>
            <a:ext cx="10898529" cy="1325563"/>
          </a:xfrm>
        </p:spPr>
        <p:txBody>
          <a:bodyPr>
            <a:normAutofit/>
          </a:bodyPr>
          <a:lstStyle/>
          <a:p>
            <a:r>
              <a:rPr lang="pt-BR" dirty="0"/>
              <a:t>ARRECADAÇÃO E DA APLICAÇÃO DE RECURSOS</a:t>
            </a:r>
          </a:p>
        </p:txBody>
      </p:sp>
      <p:sp>
        <p:nvSpPr>
          <p:cNvPr id="3" name="Espaço Reservado para Conteúdo 2">
            <a:extLst>
              <a:ext uri="{FF2B5EF4-FFF2-40B4-BE49-F238E27FC236}">
                <a16:creationId xmlns:a16="http://schemas.microsoft.com/office/drawing/2014/main" id="{F69B85FA-993E-DA96-DC3F-87CCCE0B8C4D}"/>
              </a:ext>
            </a:extLst>
          </p:cNvPr>
          <p:cNvSpPr>
            <a:spLocks noGrp="1"/>
          </p:cNvSpPr>
          <p:nvPr>
            <p:ph idx="1"/>
          </p:nvPr>
        </p:nvSpPr>
        <p:spPr>
          <a:xfrm>
            <a:off x="838199" y="1975171"/>
            <a:ext cx="10515600" cy="4351338"/>
          </a:xfrm>
        </p:spPr>
        <p:txBody>
          <a:bodyPr>
            <a:normAutofit fontScale="62500" lnSpcReduction="20000"/>
          </a:bodyPr>
          <a:lstStyle/>
          <a:p>
            <a:pPr marL="0" indent="0" algn="just">
              <a:lnSpc>
                <a:spcPct val="120000"/>
              </a:lnSpc>
              <a:spcBef>
                <a:spcPct val="0"/>
              </a:spcBef>
              <a:buNone/>
            </a:pPr>
            <a:r>
              <a:rPr lang="pt-BR" sz="3900" dirty="0"/>
              <a:t>Art. 26.  São considerados gastos eleitorais, sujeitos a registro e aos limites fixados nesta Lei:   </a:t>
            </a:r>
          </a:p>
          <a:p>
            <a:pPr marL="0" indent="0" algn="just">
              <a:lnSpc>
                <a:spcPct val="120000"/>
              </a:lnSpc>
              <a:spcBef>
                <a:spcPct val="0"/>
              </a:spcBef>
              <a:buNone/>
            </a:pPr>
            <a:r>
              <a:rPr lang="pt-BR" sz="3900" dirty="0" err="1"/>
              <a:t>I</a:t>
            </a:r>
            <a:r>
              <a:rPr lang="pt-BR" sz="3900" dirty="0"/>
              <a:t> - confecção de material impresso de qualquer natureza e tamanho, observado o disposto no § 3º do art. 38 desta Lei; II - propaganda e publicidade direta ou indireta, por qualquer meio de divulgação, destinada a conquistar votos;</a:t>
            </a:r>
          </a:p>
          <a:p>
            <a:pPr marL="0" indent="0" algn="just">
              <a:lnSpc>
                <a:spcPct val="120000"/>
              </a:lnSpc>
              <a:spcBef>
                <a:spcPct val="0"/>
              </a:spcBef>
              <a:buNone/>
            </a:pPr>
            <a:r>
              <a:rPr lang="pt-BR" sz="3900" dirty="0"/>
              <a:t>III - aluguel de locais para a promoção de atos de campanha eleitoral;</a:t>
            </a:r>
          </a:p>
          <a:p>
            <a:pPr marL="0" indent="0" algn="just">
              <a:lnSpc>
                <a:spcPct val="120000"/>
              </a:lnSpc>
              <a:spcBef>
                <a:spcPct val="0"/>
              </a:spcBef>
              <a:buNone/>
            </a:pPr>
            <a:r>
              <a:rPr lang="pt-BR" sz="3900" dirty="0"/>
              <a:t>IV - despesas com transporte ou deslocamento de candidato e de pessoal a serviço das candidaturas, observadas as exceções previstas no  § 3º deste artigo.  </a:t>
            </a:r>
          </a:p>
          <a:p>
            <a:pPr marL="0" indent="0" algn="just">
              <a:lnSpc>
                <a:spcPct val="120000"/>
              </a:lnSpc>
              <a:spcBef>
                <a:spcPct val="0"/>
              </a:spcBef>
              <a:buNone/>
            </a:pPr>
            <a:r>
              <a:rPr lang="pt-BR" sz="3900" dirty="0"/>
              <a:t>V - correspondência e despesas postais;</a:t>
            </a:r>
          </a:p>
          <a:p>
            <a:pPr marL="0" indent="0" algn="just">
              <a:lnSpc>
                <a:spcPct val="120000"/>
              </a:lnSpc>
              <a:spcBef>
                <a:spcPct val="0"/>
              </a:spcBef>
              <a:buNone/>
            </a:pPr>
            <a:r>
              <a:rPr lang="pt-BR" sz="3900" dirty="0"/>
              <a:t>VI - despesas de instalação, organização e funcionamento de Comitês e serviços necessários às eleições;</a:t>
            </a:r>
          </a:p>
          <a:p>
            <a:pPr marL="0" indent="0" algn="just">
              <a:spcBef>
                <a:spcPct val="0"/>
              </a:spcBef>
              <a:buNone/>
            </a:pPr>
            <a:endParaRPr lang="pt-BR" sz="3900" dirty="0"/>
          </a:p>
          <a:p>
            <a:pPr marL="0" indent="0" algn="just">
              <a:spcBef>
                <a:spcPct val="0"/>
              </a:spcBef>
              <a:buNone/>
            </a:pPr>
            <a:endParaRPr lang="pt-BR" sz="3900" dirty="0"/>
          </a:p>
        </p:txBody>
      </p:sp>
    </p:spTree>
    <p:extLst>
      <p:ext uri="{BB962C8B-B14F-4D97-AF65-F5344CB8AC3E}">
        <p14:creationId xmlns:p14="http://schemas.microsoft.com/office/powerpoint/2010/main" val="3583882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AEC947C-E843-3183-72A6-DB0E2FA5905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D804E8B-E443-E24B-1432-066EF57872CF}"/>
              </a:ext>
            </a:extLst>
          </p:cNvPr>
          <p:cNvSpPr>
            <a:spLocks noGrp="1"/>
          </p:cNvSpPr>
          <p:nvPr>
            <p:ph type="title"/>
          </p:nvPr>
        </p:nvSpPr>
        <p:spPr>
          <a:xfrm>
            <a:off x="838199" y="895460"/>
            <a:ext cx="10898529" cy="1325563"/>
          </a:xfrm>
        </p:spPr>
        <p:txBody>
          <a:bodyPr>
            <a:normAutofit/>
          </a:bodyPr>
          <a:lstStyle/>
          <a:p>
            <a:r>
              <a:rPr lang="pt-BR" dirty="0"/>
              <a:t>ARRECADAÇÃO E DA APLICAÇÃO DE RECURSOS</a:t>
            </a:r>
          </a:p>
        </p:txBody>
      </p:sp>
      <p:sp>
        <p:nvSpPr>
          <p:cNvPr id="3" name="Espaço Reservado para Conteúdo 2">
            <a:extLst>
              <a:ext uri="{FF2B5EF4-FFF2-40B4-BE49-F238E27FC236}">
                <a16:creationId xmlns:a16="http://schemas.microsoft.com/office/drawing/2014/main" id="{E35E817F-45C0-65B6-D44B-DAF343D83F28}"/>
              </a:ext>
            </a:extLst>
          </p:cNvPr>
          <p:cNvSpPr>
            <a:spLocks noGrp="1"/>
          </p:cNvSpPr>
          <p:nvPr>
            <p:ph idx="1"/>
          </p:nvPr>
        </p:nvSpPr>
        <p:spPr>
          <a:xfrm>
            <a:off x="838199" y="1975171"/>
            <a:ext cx="10515600" cy="4351338"/>
          </a:xfrm>
        </p:spPr>
        <p:txBody>
          <a:bodyPr>
            <a:noAutofit/>
          </a:bodyPr>
          <a:lstStyle/>
          <a:p>
            <a:pPr marL="0" indent="0" algn="just">
              <a:spcBef>
                <a:spcPct val="0"/>
              </a:spcBef>
              <a:buNone/>
            </a:pPr>
            <a:r>
              <a:rPr lang="pt-BR" sz="2600" dirty="0"/>
              <a:t>VII - remuneração ou gratificação de qualquer espécie a pessoal que preste serviços às candidaturas ou aos comitês eleitorais;</a:t>
            </a:r>
          </a:p>
          <a:p>
            <a:pPr marL="0" indent="0" algn="just">
              <a:spcBef>
                <a:spcPct val="0"/>
              </a:spcBef>
              <a:buNone/>
            </a:pPr>
            <a:r>
              <a:rPr lang="pt-BR" sz="2600" dirty="0"/>
              <a:t>VIII - montagem e operação de carros de som, de propaganda e assemelhados;</a:t>
            </a:r>
          </a:p>
          <a:p>
            <a:pPr marL="0" indent="0" algn="just">
              <a:spcBef>
                <a:spcPct val="0"/>
              </a:spcBef>
              <a:buNone/>
            </a:pPr>
            <a:r>
              <a:rPr lang="pt-BR" sz="2600" dirty="0"/>
              <a:t>IX - a realização de comícios ou eventos destinados à promoção de candidatura;  </a:t>
            </a:r>
          </a:p>
          <a:p>
            <a:pPr marL="0" indent="0" algn="just">
              <a:spcBef>
                <a:spcPct val="0"/>
              </a:spcBef>
              <a:buNone/>
            </a:pPr>
            <a:r>
              <a:rPr lang="pt-BR" sz="2600" dirty="0" err="1"/>
              <a:t>X</a:t>
            </a:r>
            <a:r>
              <a:rPr lang="pt-BR" sz="2600" dirty="0"/>
              <a:t> - produção de programas de rádio, televisão ou vídeo, inclusive os destinados à propaganda gratuita;</a:t>
            </a:r>
          </a:p>
          <a:p>
            <a:pPr marL="0" indent="0" algn="just">
              <a:spcBef>
                <a:spcPct val="0"/>
              </a:spcBef>
              <a:buNone/>
            </a:pPr>
            <a:r>
              <a:rPr lang="pt-BR" sz="2600" dirty="0"/>
              <a:t>XII - realização de pesquisas ou testes pré-eleitorais;</a:t>
            </a:r>
          </a:p>
          <a:p>
            <a:pPr marL="0" indent="0" algn="just">
              <a:spcBef>
                <a:spcPct val="0"/>
              </a:spcBef>
              <a:buNone/>
            </a:pPr>
            <a:r>
              <a:rPr lang="pt-BR" sz="2600" dirty="0"/>
              <a:t>XV - custos com a criação e inclusão de sítios na internet e com o impulsionamento de conteúdos contratados diretamente com provedor da aplicação de internet com sede e foro no País;  </a:t>
            </a:r>
          </a:p>
        </p:txBody>
      </p:sp>
    </p:spTree>
    <p:extLst>
      <p:ext uri="{BB962C8B-B14F-4D97-AF65-F5344CB8AC3E}">
        <p14:creationId xmlns:p14="http://schemas.microsoft.com/office/powerpoint/2010/main" val="394146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Previsão Constitucional</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buNone/>
            </a:pPr>
            <a:endParaRPr lang="pt-BR" dirty="0"/>
          </a:p>
          <a:p>
            <a:pPr marL="0" indent="0">
              <a:buNone/>
            </a:pPr>
            <a:r>
              <a:rPr lang="pt-BR" sz="3600" dirty="0"/>
              <a:t>Eficácia das leis eleitorais: a lei que alterar o processo eleitoral entrará em vigor da data da publicação, não se aplicando à eleição que ocorra até um ano da data de sua vigência (art.16, CR). </a:t>
            </a:r>
          </a:p>
          <a:p>
            <a:endParaRPr lang="pt-BR" dirty="0"/>
          </a:p>
        </p:txBody>
      </p:sp>
    </p:spTree>
    <p:extLst>
      <p:ext uri="{BB962C8B-B14F-4D97-AF65-F5344CB8AC3E}">
        <p14:creationId xmlns:p14="http://schemas.microsoft.com/office/powerpoint/2010/main" val="174411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3100B3E-6976-958B-6488-C6F6A937ECF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C47544A-4FFA-047B-7619-8503E74B1715}"/>
              </a:ext>
            </a:extLst>
          </p:cNvPr>
          <p:cNvSpPr>
            <a:spLocks noGrp="1"/>
          </p:cNvSpPr>
          <p:nvPr>
            <p:ph type="title"/>
          </p:nvPr>
        </p:nvSpPr>
        <p:spPr>
          <a:xfrm>
            <a:off x="838199" y="895460"/>
            <a:ext cx="10898529" cy="1325563"/>
          </a:xfrm>
        </p:spPr>
        <p:txBody>
          <a:bodyPr>
            <a:normAutofit/>
          </a:bodyPr>
          <a:lstStyle/>
          <a:p>
            <a:r>
              <a:rPr lang="pt-BR" dirty="0"/>
              <a:t>ARRECADAÇÃO E DA APLICAÇÃO DE RECURSOS</a:t>
            </a:r>
          </a:p>
        </p:txBody>
      </p:sp>
      <p:sp>
        <p:nvSpPr>
          <p:cNvPr id="3" name="Espaço Reservado para Conteúdo 2">
            <a:extLst>
              <a:ext uri="{FF2B5EF4-FFF2-40B4-BE49-F238E27FC236}">
                <a16:creationId xmlns:a16="http://schemas.microsoft.com/office/drawing/2014/main" id="{75CB2CCF-F745-C1D2-DD3F-3B309E210473}"/>
              </a:ext>
            </a:extLst>
          </p:cNvPr>
          <p:cNvSpPr>
            <a:spLocks noGrp="1"/>
          </p:cNvSpPr>
          <p:nvPr>
            <p:ph idx="1"/>
          </p:nvPr>
        </p:nvSpPr>
        <p:spPr>
          <a:xfrm>
            <a:off x="838199" y="1975171"/>
            <a:ext cx="10515600" cy="4351338"/>
          </a:xfrm>
        </p:spPr>
        <p:txBody>
          <a:bodyPr>
            <a:normAutofit fontScale="92500" lnSpcReduction="10000"/>
          </a:bodyPr>
          <a:lstStyle/>
          <a:p>
            <a:pPr marL="0" indent="0" algn="just">
              <a:lnSpc>
                <a:spcPct val="120000"/>
              </a:lnSpc>
              <a:spcBef>
                <a:spcPct val="0"/>
              </a:spcBef>
              <a:buNone/>
            </a:pPr>
            <a:r>
              <a:rPr lang="pt-BR" sz="3900" dirty="0"/>
              <a:t>§ 1º  São estabelecidos os seguintes limites com relação ao total do gasto da campanha:</a:t>
            </a:r>
          </a:p>
          <a:p>
            <a:pPr marL="0" indent="0" algn="just">
              <a:lnSpc>
                <a:spcPct val="120000"/>
              </a:lnSpc>
              <a:spcBef>
                <a:spcPct val="0"/>
              </a:spcBef>
              <a:buNone/>
            </a:pPr>
            <a:r>
              <a:rPr lang="pt-BR" sz="3900" dirty="0" err="1"/>
              <a:t>I</a:t>
            </a:r>
            <a:r>
              <a:rPr lang="pt-BR" sz="3900" dirty="0"/>
              <a:t> - </a:t>
            </a:r>
            <a:r>
              <a:rPr lang="pt-BR" sz="3900" dirty="0">
                <a:solidFill>
                  <a:srgbClr val="0070C0"/>
                </a:solidFill>
              </a:rPr>
              <a:t>alimentação do pessoal</a:t>
            </a:r>
            <a:r>
              <a:rPr lang="pt-BR" sz="3900" dirty="0"/>
              <a:t> que presta serviços às candidaturas ou aos comitês eleitorais: 10% (dez por cento); </a:t>
            </a:r>
          </a:p>
          <a:p>
            <a:pPr marL="0" indent="0" algn="just">
              <a:lnSpc>
                <a:spcPct val="120000"/>
              </a:lnSpc>
              <a:spcBef>
                <a:spcPct val="0"/>
              </a:spcBef>
              <a:buNone/>
            </a:pPr>
            <a:r>
              <a:rPr lang="pt-BR" sz="3900" dirty="0"/>
              <a:t>II - </a:t>
            </a:r>
            <a:r>
              <a:rPr lang="pt-BR" sz="3900" dirty="0">
                <a:solidFill>
                  <a:srgbClr val="0070C0"/>
                </a:solidFill>
              </a:rPr>
              <a:t>aluguel de veículos</a:t>
            </a:r>
            <a:r>
              <a:rPr lang="pt-BR" sz="3900" dirty="0"/>
              <a:t> automotores: </a:t>
            </a:r>
            <a:r>
              <a:rPr lang="pt-BR" sz="3900" dirty="0">
                <a:solidFill>
                  <a:srgbClr val="0070C0"/>
                </a:solidFill>
              </a:rPr>
              <a:t>20%</a:t>
            </a:r>
            <a:r>
              <a:rPr lang="pt-BR" sz="3900" dirty="0"/>
              <a:t> (vinte por cento).  </a:t>
            </a:r>
          </a:p>
          <a:p>
            <a:pPr marL="0" indent="0" algn="just">
              <a:lnSpc>
                <a:spcPct val="120000"/>
              </a:lnSpc>
              <a:spcBef>
                <a:spcPct val="0"/>
              </a:spcBef>
              <a:buNone/>
            </a:pPr>
            <a:endParaRPr lang="pt-BR" sz="3900" dirty="0"/>
          </a:p>
        </p:txBody>
      </p:sp>
    </p:spTree>
    <p:extLst>
      <p:ext uri="{BB962C8B-B14F-4D97-AF65-F5344CB8AC3E}">
        <p14:creationId xmlns:p14="http://schemas.microsoft.com/office/powerpoint/2010/main" val="3096520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981F3E0-31E8-14F0-3BE3-4DCA3406796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02C77C6-C1BB-CCEC-93FC-1962B550CDEA}"/>
              </a:ext>
            </a:extLst>
          </p:cNvPr>
          <p:cNvSpPr>
            <a:spLocks noGrp="1"/>
          </p:cNvSpPr>
          <p:nvPr>
            <p:ph type="title"/>
          </p:nvPr>
        </p:nvSpPr>
        <p:spPr>
          <a:xfrm>
            <a:off x="838199" y="895460"/>
            <a:ext cx="10898529" cy="1325563"/>
          </a:xfrm>
        </p:spPr>
        <p:txBody>
          <a:bodyPr>
            <a:normAutofit/>
          </a:bodyPr>
          <a:lstStyle/>
          <a:p>
            <a:r>
              <a:rPr lang="pt-BR" dirty="0"/>
              <a:t>ARRECADAÇÃO E DA APLICAÇÃO DE RECURSOS</a:t>
            </a:r>
          </a:p>
        </p:txBody>
      </p:sp>
      <p:sp>
        <p:nvSpPr>
          <p:cNvPr id="3" name="Espaço Reservado para Conteúdo 2">
            <a:extLst>
              <a:ext uri="{FF2B5EF4-FFF2-40B4-BE49-F238E27FC236}">
                <a16:creationId xmlns:a16="http://schemas.microsoft.com/office/drawing/2014/main" id="{112E3067-9DBD-CBD1-F038-FC23EBB1C651}"/>
              </a:ext>
            </a:extLst>
          </p:cNvPr>
          <p:cNvSpPr>
            <a:spLocks noGrp="1"/>
          </p:cNvSpPr>
          <p:nvPr>
            <p:ph idx="1"/>
          </p:nvPr>
        </p:nvSpPr>
        <p:spPr>
          <a:xfrm>
            <a:off x="838199" y="1975170"/>
            <a:ext cx="10515600" cy="4425629"/>
          </a:xfrm>
        </p:spPr>
        <p:txBody>
          <a:bodyPr>
            <a:normAutofit/>
          </a:bodyPr>
          <a:lstStyle/>
          <a:p>
            <a:pPr marL="0" indent="0" algn="just">
              <a:lnSpc>
                <a:spcPct val="110000"/>
              </a:lnSpc>
              <a:spcBef>
                <a:spcPct val="0"/>
              </a:spcBef>
              <a:buNone/>
            </a:pPr>
            <a:r>
              <a:rPr lang="pt-BR" sz="2000" dirty="0"/>
              <a:t>§ 3º  </a:t>
            </a:r>
            <a:r>
              <a:rPr lang="pt-BR" sz="2000" dirty="0">
                <a:solidFill>
                  <a:srgbClr val="0070C0"/>
                </a:solidFill>
              </a:rPr>
              <a:t>Não são </a:t>
            </a:r>
            <a:r>
              <a:rPr lang="pt-BR" sz="2000" dirty="0"/>
              <a:t>consideradas gastos eleitorais </a:t>
            </a:r>
            <a:r>
              <a:rPr lang="pt-BR" sz="2000" dirty="0">
                <a:solidFill>
                  <a:srgbClr val="0070C0"/>
                </a:solidFill>
              </a:rPr>
              <a:t>nem se sujeitam a prestação de contas</a:t>
            </a:r>
            <a:r>
              <a:rPr lang="pt-BR" sz="2000" dirty="0"/>
              <a:t> as seguintes despesas de </a:t>
            </a:r>
            <a:r>
              <a:rPr lang="pt-BR" sz="2000" dirty="0">
                <a:solidFill>
                  <a:srgbClr val="0070C0"/>
                </a:solidFill>
              </a:rPr>
              <a:t>natureza pessoal do candidato</a:t>
            </a:r>
            <a:r>
              <a:rPr lang="pt-BR" sz="2000" dirty="0"/>
              <a:t>:</a:t>
            </a:r>
          </a:p>
          <a:p>
            <a:pPr marL="0" indent="0" algn="just">
              <a:lnSpc>
                <a:spcPct val="110000"/>
              </a:lnSpc>
              <a:spcBef>
                <a:spcPct val="0"/>
              </a:spcBef>
              <a:buNone/>
            </a:pPr>
            <a:r>
              <a:rPr lang="pt-BR" sz="2000" dirty="0"/>
              <a:t>a) </a:t>
            </a:r>
            <a:r>
              <a:rPr lang="pt-BR" sz="2000" dirty="0">
                <a:solidFill>
                  <a:srgbClr val="0070C0"/>
                </a:solidFill>
              </a:rPr>
              <a:t>combustível e manutenção de veículo </a:t>
            </a:r>
            <a:r>
              <a:rPr lang="pt-BR" sz="2000" dirty="0"/>
              <a:t>automotor usado pelo candidato na campanha; </a:t>
            </a:r>
          </a:p>
          <a:p>
            <a:pPr marL="0" indent="0" algn="just">
              <a:lnSpc>
                <a:spcPct val="110000"/>
              </a:lnSpc>
              <a:spcBef>
                <a:spcPct val="0"/>
              </a:spcBef>
              <a:buNone/>
            </a:pPr>
            <a:r>
              <a:rPr lang="pt-BR" sz="2000" dirty="0" err="1"/>
              <a:t>b</a:t>
            </a:r>
            <a:r>
              <a:rPr lang="pt-BR" sz="2000" dirty="0"/>
              <a:t>) </a:t>
            </a:r>
            <a:r>
              <a:rPr lang="pt-BR" sz="2000" dirty="0">
                <a:solidFill>
                  <a:srgbClr val="0070C0"/>
                </a:solidFill>
              </a:rPr>
              <a:t>remuneração, alimentação e hospedagem do condutor</a:t>
            </a:r>
            <a:r>
              <a:rPr lang="pt-BR" sz="2000" dirty="0"/>
              <a:t> do veículo a que se refere a alínea a deste parágrafo; </a:t>
            </a:r>
          </a:p>
          <a:p>
            <a:pPr marL="0" indent="0" algn="just">
              <a:lnSpc>
                <a:spcPct val="110000"/>
              </a:lnSpc>
              <a:spcBef>
                <a:spcPct val="0"/>
              </a:spcBef>
              <a:buNone/>
            </a:pPr>
            <a:r>
              <a:rPr lang="pt-BR" sz="2000" dirty="0" err="1"/>
              <a:t>c</a:t>
            </a:r>
            <a:r>
              <a:rPr lang="pt-BR" sz="2000" dirty="0"/>
              <a:t>) </a:t>
            </a:r>
            <a:r>
              <a:rPr lang="pt-BR" sz="2000" dirty="0">
                <a:solidFill>
                  <a:srgbClr val="0070C0"/>
                </a:solidFill>
              </a:rPr>
              <a:t>alimentação e hospedagem própria</a:t>
            </a:r>
            <a:r>
              <a:rPr lang="pt-BR" sz="2000" dirty="0"/>
              <a:t>;  </a:t>
            </a:r>
          </a:p>
          <a:p>
            <a:pPr marL="0" indent="0" algn="just">
              <a:lnSpc>
                <a:spcPct val="110000"/>
              </a:lnSpc>
              <a:spcBef>
                <a:spcPct val="0"/>
              </a:spcBef>
              <a:buNone/>
            </a:pPr>
            <a:r>
              <a:rPr lang="pt-BR" sz="2000" dirty="0" err="1"/>
              <a:t>d</a:t>
            </a:r>
            <a:r>
              <a:rPr lang="pt-BR" sz="2000" dirty="0"/>
              <a:t>) uso de linhas telefônicas registradas em seu nome como pessoa física, </a:t>
            </a:r>
            <a:r>
              <a:rPr lang="pt-BR" sz="2000" dirty="0">
                <a:solidFill>
                  <a:srgbClr val="0070C0"/>
                </a:solidFill>
              </a:rPr>
              <a:t>até o limite de três linhas</a:t>
            </a:r>
          </a:p>
          <a:p>
            <a:pPr marL="0" indent="0" algn="just">
              <a:lnSpc>
                <a:spcPct val="110000"/>
              </a:lnSpc>
              <a:spcBef>
                <a:spcPct val="0"/>
              </a:spcBef>
              <a:buNone/>
            </a:pPr>
            <a:endParaRPr lang="pt-BR" sz="2000" dirty="0"/>
          </a:p>
          <a:p>
            <a:pPr marL="0" indent="0" algn="just">
              <a:lnSpc>
                <a:spcPct val="110000"/>
              </a:lnSpc>
              <a:spcBef>
                <a:spcPct val="0"/>
              </a:spcBef>
              <a:buNone/>
            </a:pPr>
            <a:r>
              <a:rPr lang="pt-BR" sz="2000" dirty="0"/>
              <a:t>§ 4º  As despesas com consultoria, assessoria e pagamento de honorários realizadas em decorrência da prestação de serviços advocatícios e de contabilidade no curso das campanhas eleitorais serão consideradas gastos eleitorais, </a:t>
            </a:r>
            <a:r>
              <a:rPr lang="pt-BR" sz="2000" dirty="0">
                <a:solidFill>
                  <a:srgbClr val="0070C0"/>
                </a:solidFill>
              </a:rPr>
              <a:t>mas serão excluídas do limite de gastos de campanha</a:t>
            </a:r>
            <a:r>
              <a:rPr lang="pt-BR" sz="2000" dirty="0"/>
              <a:t>. </a:t>
            </a:r>
            <a:r>
              <a:rPr lang="pt-BR" sz="1400" dirty="0"/>
              <a:t> </a:t>
            </a:r>
          </a:p>
        </p:txBody>
      </p:sp>
    </p:spTree>
    <p:extLst>
      <p:ext uri="{BB962C8B-B14F-4D97-AF65-F5344CB8AC3E}">
        <p14:creationId xmlns:p14="http://schemas.microsoft.com/office/powerpoint/2010/main" val="19519701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E48B3DF-D49E-7594-CAFB-DAC8AE582A3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EED7AE6-F9B8-35B9-D147-D2E66B008726}"/>
              </a:ext>
            </a:extLst>
          </p:cNvPr>
          <p:cNvSpPr>
            <a:spLocks noGrp="1"/>
          </p:cNvSpPr>
          <p:nvPr>
            <p:ph type="title"/>
          </p:nvPr>
        </p:nvSpPr>
        <p:spPr>
          <a:xfrm>
            <a:off x="838199" y="895460"/>
            <a:ext cx="10898529" cy="1325563"/>
          </a:xfrm>
        </p:spPr>
        <p:txBody>
          <a:bodyPr>
            <a:normAutofit/>
          </a:bodyPr>
          <a:lstStyle/>
          <a:p>
            <a:r>
              <a:rPr lang="pt-BR" dirty="0"/>
              <a:t>PRESTAÇÃO DE CONTAS</a:t>
            </a:r>
          </a:p>
        </p:txBody>
      </p:sp>
      <p:sp>
        <p:nvSpPr>
          <p:cNvPr id="3" name="Espaço Reservado para Conteúdo 2">
            <a:extLst>
              <a:ext uri="{FF2B5EF4-FFF2-40B4-BE49-F238E27FC236}">
                <a16:creationId xmlns:a16="http://schemas.microsoft.com/office/drawing/2014/main" id="{8D2AF54B-CF10-E4A8-43F9-42C252E223FC}"/>
              </a:ext>
            </a:extLst>
          </p:cNvPr>
          <p:cNvSpPr>
            <a:spLocks noGrp="1"/>
          </p:cNvSpPr>
          <p:nvPr>
            <p:ph idx="1"/>
          </p:nvPr>
        </p:nvSpPr>
        <p:spPr>
          <a:xfrm>
            <a:off x="838199" y="1975171"/>
            <a:ext cx="10515600" cy="4351338"/>
          </a:xfrm>
        </p:spPr>
        <p:txBody>
          <a:bodyPr>
            <a:normAutofit fontScale="40000" lnSpcReduction="20000"/>
          </a:bodyPr>
          <a:lstStyle/>
          <a:p>
            <a:pPr marL="0" indent="0" algn="just">
              <a:lnSpc>
                <a:spcPct val="120000"/>
              </a:lnSpc>
              <a:spcBef>
                <a:spcPct val="0"/>
              </a:spcBef>
              <a:buNone/>
            </a:pPr>
            <a:r>
              <a:rPr lang="pt-BR" sz="4800" dirty="0"/>
              <a:t>Art. 28. A prestação de contas será feita:</a:t>
            </a:r>
          </a:p>
          <a:p>
            <a:pPr marL="0" indent="0" algn="just">
              <a:lnSpc>
                <a:spcPct val="120000"/>
              </a:lnSpc>
              <a:spcBef>
                <a:spcPct val="0"/>
              </a:spcBef>
              <a:buNone/>
            </a:pPr>
            <a:endParaRPr lang="pt-BR" sz="4800" dirty="0"/>
          </a:p>
          <a:p>
            <a:pPr marL="0" indent="0" algn="just">
              <a:lnSpc>
                <a:spcPct val="120000"/>
              </a:lnSpc>
              <a:spcBef>
                <a:spcPct val="0"/>
              </a:spcBef>
              <a:buNone/>
            </a:pPr>
            <a:r>
              <a:rPr lang="pt-BR" sz="4800" dirty="0" err="1"/>
              <a:t>I</a:t>
            </a:r>
            <a:r>
              <a:rPr lang="pt-BR" sz="4800" dirty="0"/>
              <a:t> - no caso dos candidatos às eleições majoritárias, na forma disciplinada pela Justiça Eleitoral;</a:t>
            </a:r>
          </a:p>
          <a:p>
            <a:pPr marL="0" indent="0" algn="just">
              <a:lnSpc>
                <a:spcPct val="120000"/>
              </a:lnSpc>
              <a:spcBef>
                <a:spcPct val="0"/>
              </a:spcBef>
              <a:buNone/>
            </a:pPr>
            <a:r>
              <a:rPr lang="pt-BR" sz="4800" dirty="0"/>
              <a:t>II - no caso dos candidatos às eleições proporcionais, de acordo com os modelos constantes do Anexo desta Lei.</a:t>
            </a:r>
          </a:p>
          <a:p>
            <a:pPr marL="0" indent="0" algn="just">
              <a:lnSpc>
                <a:spcPct val="120000"/>
              </a:lnSpc>
              <a:spcBef>
                <a:spcPct val="0"/>
              </a:spcBef>
              <a:buNone/>
            </a:pPr>
            <a:endParaRPr lang="pt-BR" sz="4800" dirty="0"/>
          </a:p>
          <a:p>
            <a:pPr marL="0" indent="0" algn="just">
              <a:lnSpc>
                <a:spcPct val="120000"/>
              </a:lnSpc>
              <a:spcBef>
                <a:spcPct val="0"/>
              </a:spcBef>
              <a:buNone/>
            </a:pPr>
            <a:r>
              <a:rPr lang="pt-BR" sz="4800" dirty="0"/>
              <a:t>§ 1º  As prestações de contas dos candidatos às </a:t>
            </a:r>
            <a:r>
              <a:rPr lang="pt-BR" sz="4800" dirty="0">
                <a:solidFill>
                  <a:srgbClr val="0070C0"/>
                </a:solidFill>
              </a:rPr>
              <a:t>eleições majoritárias</a:t>
            </a:r>
            <a:r>
              <a:rPr lang="pt-BR" sz="4800" dirty="0"/>
              <a:t> serão feitas pelo </a:t>
            </a:r>
            <a:r>
              <a:rPr lang="pt-BR" sz="4800" dirty="0">
                <a:solidFill>
                  <a:srgbClr val="0070C0"/>
                </a:solidFill>
              </a:rPr>
              <a:t>próprio candidato,</a:t>
            </a:r>
            <a:r>
              <a:rPr lang="pt-BR" sz="4800" dirty="0"/>
              <a:t> devendo ser acompanhadas dos extratos das contas bancárias referentes à movimentação dos recursos financeiros usados na campanha e da relação dos cheques recebidos, com a indicação dos respectivos números, valores e emitentes.   </a:t>
            </a:r>
          </a:p>
          <a:p>
            <a:pPr marL="0" indent="0" algn="just">
              <a:lnSpc>
                <a:spcPct val="120000"/>
              </a:lnSpc>
              <a:spcBef>
                <a:spcPct val="0"/>
              </a:spcBef>
              <a:buNone/>
            </a:pPr>
            <a:r>
              <a:rPr lang="pt-BR" sz="4800" dirty="0"/>
              <a:t>§ 2º  As prestações de contas dos candidatos às </a:t>
            </a:r>
            <a:r>
              <a:rPr lang="pt-BR" sz="4800" dirty="0">
                <a:solidFill>
                  <a:srgbClr val="0070C0"/>
                </a:solidFill>
              </a:rPr>
              <a:t>eleições proporcionais</a:t>
            </a:r>
            <a:r>
              <a:rPr lang="pt-BR" sz="4800" dirty="0"/>
              <a:t> serão feitas pelo </a:t>
            </a:r>
            <a:r>
              <a:rPr lang="pt-BR" sz="4800" dirty="0">
                <a:solidFill>
                  <a:srgbClr val="0070C0"/>
                </a:solidFill>
              </a:rPr>
              <a:t>próprio candidato</a:t>
            </a:r>
            <a:r>
              <a:rPr lang="pt-BR" sz="4800" dirty="0"/>
              <a:t>.  </a:t>
            </a:r>
          </a:p>
          <a:p>
            <a:pPr marL="0" indent="0" algn="just">
              <a:lnSpc>
                <a:spcPct val="120000"/>
              </a:lnSpc>
              <a:spcBef>
                <a:spcPct val="0"/>
              </a:spcBef>
              <a:buNone/>
            </a:pPr>
            <a:r>
              <a:rPr lang="pt-BR" sz="4800" dirty="0"/>
              <a:t>§ 3º As contribuições, doações e as receitas de que trata esta Lei serão convertidas em UFIR, pelo valor desta no mês em que ocorrerem.</a:t>
            </a:r>
          </a:p>
        </p:txBody>
      </p:sp>
    </p:spTree>
    <p:extLst>
      <p:ext uri="{BB962C8B-B14F-4D97-AF65-F5344CB8AC3E}">
        <p14:creationId xmlns:p14="http://schemas.microsoft.com/office/powerpoint/2010/main" val="1500694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89C1E34-23C9-EB06-07EA-A5C495B5722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1CE8329-5C32-DE50-2248-1D34CE14FAB1}"/>
              </a:ext>
            </a:extLst>
          </p:cNvPr>
          <p:cNvSpPr>
            <a:spLocks noGrp="1"/>
          </p:cNvSpPr>
          <p:nvPr>
            <p:ph type="title"/>
          </p:nvPr>
        </p:nvSpPr>
        <p:spPr>
          <a:xfrm>
            <a:off x="838199" y="895460"/>
            <a:ext cx="10898529" cy="1325563"/>
          </a:xfrm>
        </p:spPr>
        <p:txBody>
          <a:bodyPr>
            <a:normAutofit/>
          </a:bodyPr>
          <a:lstStyle/>
          <a:p>
            <a:r>
              <a:rPr lang="pt-BR" dirty="0"/>
              <a:t>PRESTAÇÃO DE CONTAS</a:t>
            </a:r>
          </a:p>
        </p:txBody>
      </p:sp>
      <p:sp>
        <p:nvSpPr>
          <p:cNvPr id="3" name="Espaço Reservado para Conteúdo 2">
            <a:extLst>
              <a:ext uri="{FF2B5EF4-FFF2-40B4-BE49-F238E27FC236}">
                <a16:creationId xmlns:a16="http://schemas.microsoft.com/office/drawing/2014/main" id="{3931FC6C-2117-25BD-D093-F9C008689C4C}"/>
              </a:ext>
            </a:extLst>
          </p:cNvPr>
          <p:cNvSpPr>
            <a:spLocks noGrp="1"/>
          </p:cNvSpPr>
          <p:nvPr>
            <p:ph idx="1"/>
          </p:nvPr>
        </p:nvSpPr>
        <p:spPr>
          <a:xfrm>
            <a:off x="838199" y="1975171"/>
            <a:ext cx="10515600" cy="4351338"/>
          </a:xfrm>
        </p:spPr>
        <p:txBody>
          <a:bodyPr>
            <a:normAutofit fontScale="55000" lnSpcReduction="20000"/>
          </a:bodyPr>
          <a:lstStyle/>
          <a:p>
            <a:pPr marL="0" indent="0" algn="just">
              <a:lnSpc>
                <a:spcPct val="120000"/>
              </a:lnSpc>
              <a:spcBef>
                <a:spcPct val="0"/>
              </a:spcBef>
              <a:buNone/>
            </a:pPr>
            <a:r>
              <a:rPr lang="pt-BR" sz="4800" dirty="0"/>
              <a:t>§ 4º  Os partidos políticos, as coligações e os candidatos são obrigados, durante as campanhas eleitorais, a </a:t>
            </a:r>
            <a:r>
              <a:rPr lang="pt-BR" sz="4800" dirty="0">
                <a:solidFill>
                  <a:srgbClr val="0070C0"/>
                </a:solidFill>
              </a:rPr>
              <a:t>divulgar em sítio criado pela Justiça Eleitoral</a:t>
            </a:r>
            <a:r>
              <a:rPr lang="pt-BR" sz="4800" dirty="0"/>
              <a:t> para esse fim na rede mundial de computadores (internet):</a:t>
            </a:r>
          </a:p>
          <a:p>
            <a:pPr marL="0" indent="0" algn="just">
              <a:lnSpc>
                <a:spcPct val="120000"/>
              </a:lnSpc>
              <a:spcBef>
                <a:spcPct val="0"/>
              </a:spcBef>
              <a:buNone/>
            </a:pPr>
            <a:endParaRPr lang="pt-BR" sz="4800" dirty="0"/>
          </a:p>
          <a:p>
            <a:pPr marL="0" indent="0" algn="just">
              <a:lnSpc>
                <a:spcPct val="120000"/>
              </a:lnSpc>
              <a:spcBef>
                <a:spcPct val="0"/>
              </a:spcBef>
              <a:buNone/>
            </a:pPr>
            <a:r>
              <a:rPr lang="pt-BR" sz="4800" dirty="0" err="1"/>
              <a:t>I</a:t>
            </a:r>
            <a:r>
              <a:rPr lang="pt-BR" sz="4800" dirty="0"/>
              <a:t> - os </a:t>
            </a:r>
            <a:r>
              <a:rPr lang="pt-BR" sz="4800" dirty="0">
                <a:solidFill>
                  <a:srgbClr val="0070C0"/>
                </a:solidFill>
              </a:rPr>
              <a:t>recursos em dinheiro</a:t>
            </a:r>
            <a:r>
              <a:rPr lang="pt-BR" sz="4800" dirty="0"/>
              <a:t> recebidos para financiamento de sua campanha eleitoral, em até </a:t>
            </a:r>
            <a:r>
              <a:rPr lang="pt-BR" sz="4800" dirty="0">
                <a:solidFill>
                  <a:srgbClr val="0070C0"/>
                </a:solidFill>
              </a:rPr>
              <a:t>72 (setenta e duas) horas de seu recebimento</a:t>
            </a:r>
            <a:r>
              <a:rPr lang="pt-BR" sz="4800" dirty="0"/>
              <a:t>; </a:t>
            </a:r>
          </a:p>
          <a:p>
            <a:pPr marL="0" indent="0" algn="just">
              <a:lnSpc>
                <a:spcPct val="120000"/>
              </a:lnSpc>
              <a:spcBef>
                <a:spcPct val="0"/>
              </a:spcBef>
              <a:buNone/>
            </a:pPr>
            <a:endParaRPr lang="pt-BR" sz="4800" dirty="0"/>
          </a:p>
          <a:p>
            <a:pPr marL="0" indent="0" algn="just">
              <a:lnSpc>
                <a:spcPct val="120000"/>
              </a:lnSpc>
              <a:spcBef>
                <a:spcPct val="0"/>
              </a:spcBef>
              <a:buNone/>
            </a:pPr>
            <a:r>
              <a:rPr lang="pt-BR" sz="4800" dirty="0"/>
              <a:t>II - no </a:t>
            </a:r>
            <a:r>
              <a:rPr lang="pt-BR" sz="4800" dirty="0">
                <a:solidFill>
                  <a:srgbClr val="0070C0"/>
                </a:solidFill>
              </a:rPr>
              <a:t>dia 15 de setembro</a:t>
            </a:r>
            <a:r>
              <a:rPr lang="pt-BR" sz="4800" dirty="0"/>
              <a:t>, relatório discriminando as transferências do Fundo Partidário, os recursos em dinheiro e os estimáveis em dinheiro recebidos, bem como os gastos realizados.</a:t>
            </a:r>
          </a:p>
        </p:txBody>
      </p:sp>
    </p:spTree>
    <p:extLst>
      <p:ext uri="{BB962C8B-B14F-4D97-AF65-F5344CB8AC3E}">
        <p14:creationId xmlns:p14="http://schemas.microsoft.com/office/powerpoint/2010/main" val="2214339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7C76C11-5A8B-5661-2290-DEC16C9C33E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26101B7-B760-A8B9-D59E-51601380ED0A}"/>
              </a:ext>
            </a:extLst>
          </p:cNvPr>
          <p:cNvSpPr>
            <a:spLocks noGrp="1"/>
          </p:cNvSpPr>
          <p:nvPr>
            <p:ph type="title"/>
          </p:nvPr>
        </p:nvSpPr>
        <p:spPr>
          <a:xfrm>
            <a:off x="838199" y="895460"/>
            <a:ext cx="10898529" cy="1325563"/>
          </a:xfrm>
        </p:spPr>
        <p:txBody>
          <a:bodyPr>
            <a:normAutofit/>
          </a:bodyPr>
          <a:lstStyle/>
          <a:p>
            <a:r>
              <a:rPr lang="pt-BR" dirty="0"/>
              <a:t>PRESTAÇÃO DE CONTAS</a:t>
            </a:r>
          </a:p>
        </p:txBody>
      </p:sp>
      <p:sp>
        <p:nvSpPr>
          <p:cNvPr id="3" name="Espaço Reservado para Conteúdo 2">
            <a:extLst>
              <a:ext uri="{FF2B5EF4-FFF2-40B4-BE49-F238E27FC236}">
                <a16:creationId xmlns:a16="http://schemas.microsoft.com/office/drawing/2014/main" id="{7B4E2F38-FFD0-303C-31B8-99FF739C74DD}"/>
              </a:ext>
            </a:extLst>
          </p:cNvPr>
          <p:cNvSpPr>
            <a:spLocks noGrp="1"/>
          </p:cNvSpPr>
          <p:nvPr>
            <p:ph idx="1"/>
          </p:nvPr>
        </p:nvSpPr>
        <p:spPr>
          <a:xfrm>
            <a:off x="838199" y="1975171"/>
            <a:ext cx="10515600" cy="4351338"/>
          </a:xfrm>
        </p:spPr>
        <p:txBody>
          <a:bodyPr>
            <a:normAutofit fontScale="55000" lnSpcReduction="20000"/>
          </a:bodyPr>
          <a:lstStyle/>
          <a:p>
            <a:pPr marL="0" indent="0" algn="just">
              <a:lnSpc>
                <a:spcPct val="120000"/>
              </a:lnSpc>
              <a:spcBef>
                <a:spcPct val="0"/>
              </a:spcBef>
              <a:buNone/>
            </a:pPr>
            <a:r>
              <a:rPr lang="pt-BR" sz="4800" dirty="0"/>
              <a:t>§ 6º  Ficam também </a:t>
            </a:r>
            <a:r>
              <a:rPr lang="pt-BR" sz="4800" dirty="0">
                <a:solidFill>
                  <a:srgbClr val="0070C0"/>
                </a:solidFill>
              </a:rPr>
              <a:t>dispensadas de comprovação</a:t>
            </a:r>
            <a:r>
              <a:rPr lang="pt-BR" sz="4800" dirty="0"/>
              <a:t> na prestação de contas:</a:t>
            </a:r>
          </a:p>
          <a:p>
            <a:pPr marL="0" indent="0" algn="just">
              <a:lnSpc>
                <a:spcPct val="120000"/>
              </a:lnSpc>
              <a:spcBef>
                <a:spcPct val="0"/>
              </a:spcBef>
              <a:buNone/>
            </a:pPr>
            <a:endParaRPr lang="pt-BR" sz="4800" dirty="0"/>
          </a:p>
          <a:p>
            <a:pPr marL="0" indent="0" algn="just">
              <a:lnSpc>
                <a:spcPct val="120000"/>
              </a:lnSpc>
              <a:spcBef>
                <a:spcPct val="0"/>
              </a:spcBef>
              <a:buNone/>
            </a:pPr>
            <a:r>
              <a:rPr lang="pt-BR" sz="4800" dirty="0" err="1"/>
              <a:t>I</a:t>
            </a:r>
            <a:r>
              <a:rPr lang="pt-BR" sz="4800" dirty="0"/>
              <a:t> - a cessão de </a:t>
            </a:r>
            <a:r>
              <a:rPr lang="pt-BR" sz="4800" dirty="0">
                <a:solidFill>
                  <a:srgbClr val="0070C0"/>
                </a:solidFill>
              </a:rPr>
              <a:t>bens móveis</a:t>
            </a:r>
            <a:r>
              <a:rPr lang="pt-BR" sz="4800" dirty="0"/>
              <a:t>, limitada ao valor de </a:t>
            </a:r>
            <a:r>
              <a:rPr lang="pt-BR" sz="4800" dirty="0" err="1">
                <a:solidFill>
                  <a:srgbClr val="0070C0"/>
                </a:solidFill>
              </a:rPr>
              <a:t>R</a:t>
            </a:r>
            <a:r>
              <a:rPr lang="pt-BR" sz="4800" dirty="0">
                <a:solidFill>
                  <a:srgbClr val="0070C0"/>
                </a:solidFill>
              </a:rPr>
              <a:t>$ 4.000,00</a:t>
            </a:r>
            <a:r>
              <a:rPr lang="pt-BR" sz="4800" dirty="0"/>
              <a:t> (quatro mil reais) por pessoa cedente; </a:t>
            </a:r>
          </a:p>
          <a:p>
            <a:pPr marL="0" indent="0" algn="just">
              <a:lnSpc>
                <a:spcPct val="120000"/>
              </a:lnSpc>
              <a:spcBef>
                <a:spcPct val="0"/>
              </a:spcBef>
              <a:buNone/>
            </a:pPr>
            <a:r>
              <a:rPr lang="pt-BR" sz="4800" dirty="0"/>
              <a:t>II - doações estimáveis em dinheiro </a:t>
            </a:r>
            <a:r>
              <a:rPr lang="pt-BR" sz="4800" dirty="0">
                <a:solidFill>
                  <a:srgbClr val="0070C0"/>
                </a:solidFill>
              </a:rPr>
              <a:t>entre candidatos ou partidos</a:t>
            </a:r>
            <a:r>
              <a:rPr lang="pt-BR" sz="4800" dirty="0"/>
              <a:t>, decorrentes do uso comum tanto de sedes quanto de materiais de propaganda eleitoral, cujo gasto deverá ser registrado na prestação de contas do responsável pelo pagamento da despesa.    </a:t>
            </a:r>
          </a:p>
          <a:p>
            <a:pPr marL="0" indent="0" algn="just">
              <a:lnSpc>
                <a:spcPct val="120000"/>
              </a:lnSpc>
              <a:spcBef>
                <a:spcPct val="0"/>
              </a:spcBef>
              <a:buNone/>
            </a:pPr>
            <a:r>
              <a:rPr lang="pt-BR" sz="4800" dirty="0"/>
              <a:t>III - a </a:t>
            </a:r>
            <a:r>
              <a:rPr lang="pt-BR" sz="4800" dirty="0">
                <a:solidFill>
                  <a:srgbClr val="0070C0"/>
                </a:solidFill>
              </a:rPr>
              <a:t>cessão de automóvel</a:t>
            </a:r>
            <a:r>
              <a:rPr lang="pt-BR" sz="4800" dirty="0"/>
              <a:t> de propriedade do candidato, do cônjuge e de seus parentes até o terceiro grau para seu uso pessoal durante a campanha. </a:t>
            </a:r>
          </a:p>
        </p:txBody>
      </p:sp>
    </p:spTree>
    <p:extLst>
      <p:ext uri="{BB962C8B-B14F-4D97-AF65-F5344CB8AC3E}">
        <p14:creationId xmlns:p14="http://schemas.microsoft.com/office/powerpoint/2010/main" val="2712853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01C22E1-F11C-3980-0378-15734A491B2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B6D1DE1-7AF4-3DA8-B7E1-4FCE3ED5D972}"/>
              </a:ext>
            </a:extLst>
          </p:cNvPr>
          <p:cNvSpPr>
            <a:spLocks noGrp="1"/>
          </p:cNvSpPr>
          <p:nvPr>
            <p:ph type="title"/>
          </p:nvPr>
        </p:nvSpPr>
        <p:spPr>
          <a:xfrm>
            <a:off x="838199" y="895460"/>
            <a:ext cx="10898529" cy="1325563"/>
          </a:xfrm>
        </p:spPr>
        <p:txBody>
          <a:bodyPr>
            <a:normAutofit/>
          </a:bodyPr>
          <a:lstStyle/>
          <a:p>
            <a:r>
              <a:rPr lang="pt-BR" dirty="0"/>
              <a:t>PRESTAÇÃO DE CONTAS</a:t>
            </a:r>
          </a:p>
        </p:txBody>
      </p:sp>
      <p:sp>
        <p:nvSpPr>
          <p:cNvPr id="3" name="Espaço Reservado para Conteúdo 2">
            <a:extLst>
              <a:ext uri="{FF2B5EF4-FFF2-40B4-BE49-F238E27FC236}">
                <a16:creationId xmlns:a16="http://schemas.microsoft.com/office/drawing/2014/main" id="{1350F4F6-4ED4-755D-7B79-3B14D7D36C8C}"/>
              </a:ext>
            </a:extLst>
          </p:cNvPr>
          <p:cNvSpPr>
            <a:spLocks noGrp="1"/>
          </p:cNvSpPr>
          <p:nvPr>
            <p:ph idx="1"/>
          </p:nvPr>
        </p:nvSpPr>
        <p:spPr>
          <a:xfrm>
            <a:off x="838199" y="1975171"/>
            <a:ext cx="10515600" cy="4351338"/>
          </a:xfrm>
        </p:spPr>
        <p:txBody>
          <a:bodyPr>
            <a:normAutofit fontScale="47500" lnSpcReduction="20000"/>
          </a:bodyPr>
          <a:lstStyle/>
          <a:p>
            <a:pPr marL="0" indent="0" algn="just">
              <a:lnSpc>
                <a:spcPct val="120000"/>
              </a:lnSpc>
              <a:spcBef>
                <a:spcPct val="0"/>
              </a:spcBef>
              <a:buNone/>
            </a:pPr>
            <a:r>
              <a:rPr lang="pt-BR" sz="4800" dirty="0"/>
              <a:t>Art. 30.  A Justiça Eleitoral verificará a regularidade das contas de campanha, decidindo:</a:t>
            </a:r>
          </a:p>
          <a:p>
            <a:pPr marL="0" indent="0" algn="just">
              <a:lnSpc>
                <a:spcPct val="120000"/>
              </a:lnSpc>
              <a:spcBef>
                <a:spcPct val="0"/>
              </a:spcBef>
              <a:buNone/>
            </a:pPr>
            <a:r>
              <a:rPr lang="pt-BR" sz="4800" dirty="0" err="1"/>
              <a:t>I</a:t>
            </a:r>
            <a:r>
              <a:rPr lang="pt-BR" sz="4800" dirty="0"/>
              <a:t> - pela </a:t>
            </a:r>
            <a:r>
              <a:rPr lang="pt-BR" sz="4800" dirty="0">
                <a:solidFill>
                  <a:srgbClr val="0070C0"/>
                </a:solidFill>
              </a:rPr>
              <a:t>aprovação</a:t>
            </a:r>
            <a:r>
              <a:rPr lang="pt-BR" sz="4800" dirty="0"/>
              <a:t>, quando estiverem regulares;   </a:t>
            </a:r>
          </a:p>
          <a:p>
            <a:pPr marL="0" indent="0" algn="just">
              <a:lnSpc>
                <a:spcPct val="120000"/>
              </a:lnSpc>
              <a:spcBef>
                <a:spcPct val="0"/>
              </a:spcBef>
              <a:buNone/>
            </a:pPr>
            <a:r>
              <a:rPr lang="pt-BR" sz="4800" dirty="0"/>
              <a:t>II - pela </a:t>
            </a:r>
            <a:r>
              <a:rPr lang="pt-BR" sz="4800" dirty="0">
                <a:solidFill>
                  <a:srgbClr val="0070C0"/>
                </a:solidFill>
              </a:rPr>
              <a:t>aprovação com ressalvas</a:t>
            </a:r>
            <a:r>
              <a:rPr lang="pt-BR" sz="4800" dirty="0"/>
              <a:t>, quando verificadas falhas que não lhes comprometam a regularidade;   </a:t>
            </a:r>
          </a:p>
          <a:p>
            <a:pPr marL="0" indent="0" algn="just">
              <a:lnSpc>
                <a:spcPct val="120000"/>
              </a:lnSpc>
              <a:spcBef>
                <a:spcPct val="0"/>
              </a:spcBef>
              <a:buNone/>
            </a:pPr>
            <a:r>
              <a:rPr lang="pt-BR" sz="4800" dirty="0"/>
              <a:t>III - pela </a:t>
            </a:r>
            <a:r>
              <a:rPr lang="pt-BR" sz="4800" dirty="0">
                <a:solidFill>
                  <a:srgbClr val="0070C0"/>
                </a:solidFill>
              </a:rPr>
              <a:t>desaprovação</a:t>
            </a:r>
            <a:r>
              <a:rPr lang="pt-BR" sz="4800" dirty="0"/>
              <a:t>, quando verificadas falhas que lhes comprometam a regularidade;  </a:t>
            </a:r>
          </a:p>
          <a:p>
            <a:pPr marL="0" indent="0" algn="just">
              <a:lnSpc>
                <a:spcPct val="120000"/>
              </a:lnSpc>
              <a:spcBef>
                <a:spcPct val="0"/>
              </a:spcBef>
              <a:buNone/>
            </a:pPr>
            <a:r>
              <a:rPr lang="pt-BR" sz="4800" dirty="0"/>
              <a:t>IV - pela </a:t>
            </a:r>
            <a:r>
              <a:rPr lang="pt-BR" sz="4800" dirty="0">
                <a:solidFill>
                  <a:srgbClr val="0070C0"/>
                </a:solidFill>
              </a:rPr>
              <a:t>não prestação</a:t>
            </a:r>
            <a:r>
              <a:rPr lang="pt-BR" sz="4800" dirty="0"/>
              <a:t>, quando não apresentadas as contas </a:t>
            </a:r>
            <a:r>
              <a:rPr lang="pt-BR" sz="4800" dirty="0">
                <a:solidFill>
                  <a:srgbClr val="0070C0"/>
                </a:solidFill>
              </a:rPr>
              <a:t>após a notificação</a:t>
            </a:r>
            <a:r>
              <a:rPr lang="pt-BR" sz="4800" dirty="0"/>
              <a:t> emitida pela Justiça Eleitoral, na qual constará a obrigação expressa de prestar as suas contas, no prazo de </a:t>
            </a:r>
            <a:r>
              <a:rPr lang="pt-BR" sz="4800" dirty="0">
                <a:solidFill>
                  <a:srgbClr val="0070C0"/>
                </a:solidFill>
              </a:rPr>
              <a:t>72 horas</a:t>
            </a:r>
            <a:r>
              <a:rPr lang="pt-BR" sz="4800" dirty="0"/>
              <a:t>. </a:t>
            </a:r>
          </a:p>
          <a:p>
            <a:pPr marL="0" indent="0" algn="just">
              <a:lnSpc>
                <a:spcPct val="120000"/>
              </a:lnSpc>
              <a:spcBef>
                <a:spcPct val="0"/>
              </a:spcBef>
              <a:buNone/>
            </a:pPr>
            <a:endParaRPr lang="pt-BR" sz="4800" dirty="0"/>
          </a:p>
          <a:p>
            <a:pPr marL="0" indent="0" algn="just">
              <a:lnSpc>
                <a:spcPct val="120000"/>
              </a:lnSpc>
              <a:spcBef>
                <a:spcPct val="0"/>
              </a:spcBef>
              <a:buNone/>
            </a:pPr>
            <a:r>
              <a:rPr lang="pt-BR" sz="4800" dirty="0"/>
              <a:t> </a:t>
            </a:r>
          </a:p>
        </p:txBody>
      </p:sp>
    </p:spTree>
    <p:extLst>
      <p:ext uri="{BB962C8B-B14F-4D97-AF65-F5344CB8AC3E}">
        <p14:creationId xmlns:p14="http://schemas.microsoft.com/office/powerpoint/2010/main" val="540486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5FAA76A-B46C-074C-BFE8-60092CC50B4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4DE0E97-1004-4E87-687F-1E7D1961CDD8}"/>
              </a:ext>
            </a:extLst>
          </p:cNvPr>
          <p:cNvSpPr>
            <a:spLocks noGrp="1"/>
          </p:cNvSpPr>
          <p:nvPr>
            <p:ph type="title"/>
          </p:nvPr>
        </p:nvSpPr>
        <p:spPr>
          <a:xfrm>
            <a:off x="838200" y="513495"/>
            <a:ext cx="10515600" cy="1325563"/>
          </a:xfrm>
        </p:spPr>
        <p:txBody>
          <a:bodyPr/>
          <a:lstStyle/>
          <a:p>
            <a:r>
              <a:rPr lang="pt-BR" dirty="0"/>
              <a:t>CONDUTAS VEDADAS</a:t>
            </a:r>
          </a:p>
        </p:txBody>
      </p:sp>
      <p:sp>
        <p:nvSpPr>
          <p:cNvPr id="3" name="Espaço Reservado para Conteúdo 2">
            <a:extLst>
              <a:ext uri="{FF2B5EF4-FFF2-40B4-BE49-F238E27FC236}">
                <a16:creationId xmlns:a16="http://schemas.microsoft.com/office/drawing/2014/main" id="{30E009EA-FFA2-E03D-815B-F47D2EB2A532}"/>
              </a:ext>
            </a:extLst>
          </p:cNvPr>
          <p:cNvSpPr>
            <a:spLocks noGrp="1"/>
          </p:cNvSpPr>
          <p:nvPr>
            <p:ph idx="1"/>
          </p:nvPr>
        </p:nvSpPr>
        <p:spPr/>
        <p:txBody>
          <a:bodyPr>
            <a:normAutofit/>
          </a:bodyPr>
          <a:lstStyle/>
          <a:p>
            <a:pPr marL="0" indent="0" algn="just">
              <a:spcBef>
                <a:spcPct val="0"/>
              </a:spcBef>
              <a:buNone/>
            </a:pPr>
            <a:r>
              <a:rPr lang="pt-BR" altLang="pt-BR" dirty="0">
                <a:latin typeface="Arial" panose="020B0604020202020204" pitchFamily="34" charset="0"/>
              </a:rPr>
              <a:t>Agentes públicos</a:t>
            </a:r>
          </a:p>
          <a:p>
            <a:pPr marL="0" indent="0" algn="just">
              <a:spcBef>
                <a:spcPct val="0"/>
              </a:spcBef>
              <a:buNone/>
            </a:pPr>
            <a:r>
              <a:rPr lang="pt-BR" altLang="pt-BR" dirty="0">
                <a:latin typeface="Arial" panose="020B0604020202020204" pitchFamily="34" charset="0"/>
              </a:rPr>
              <a:t>Lei 9.504/1997, artigo 73, § 1º</a:t>
            </a:r>
            <a:endParaRPr lang="pt-BR" altLang="pt-BR" sz="2800" dirty="0">
              <a:latin typeface="Arial" panose="020B0604020202020204" pitchFamily="34" charset="0"/>
            </a:endParaRPr>
          </a:p>
          <a:p>
            <a:pPr marL="0" indent="0" algn="just" eaLnBrk="1" hangingPunct="1">
              <a:spcBef>
                <a:spcPct val="0"/>
              </a:spcBef>
              <a:buFontTx/>
              <a:buNone/>
            </a:pPr>
            <a:endParaRPr lang="pt-BR" b="1" dirty="0"/>
          </a:p>
          <a:p>
            <a:pPr marL="0" indent="0" algn="just">
              <a:spcBef>
                <a:spcPct val="0"/>
              </a:spcBef>
              <a:buNone/>
            </a:pPr>
            <a:r>
              <a:rPr lang="pt-BR" dirty="0"/>
              <a:t>Reputa-se agente público, para os efeitos deste artigo, quem exerce, ainda que transitoriamente ou sem remuneração, por eleição, nomeação, designação, contratação ou qualquer outra forma de investidura ou vínculo, mandato, cargo, emprego ou função nos órgãos ou entidades da administração pública direta, indireta, ou fundacional.</a:t>
            </a:r>
          </a:p>
          <a:p>
            <a:pPr marL="0" indent="0" algn="just" eaLnBrk="1" hangingPunct="1">
              <a:spcBef>
                <a:spcPct val="0"/>
              </a:spcBef>
              <a:buFontTx/>
              <a:buNone/>
            </a:pPr>
            <a:endParaRPr lang="pt-BR" b="1" dirty="0"/>
          </a:p>
        </p:txBody>
      </p:sp>
    </p:spTree>
    <p:extLst>
      <p:ext uri="{BB962C8B-B14F-4D97-AF65-F5344CB8AC3E}">
        <p14:creationId xmlns:p14="http://schemas.microsoft.com/office/powerpoint/2010/main" val="896844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CONDUTAS VEDADAS</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lnSpcReduction="10000"/>
          </a:bodyPr>
          <a:lstStyle/>
          <a:p>
            <a:pPr marL="0" indent="0" algn="just">
              <a:spcBef>
                <a:spcPct val="0"/>
              </a:spcBef>
              <a:buNone/>
            </a:pPr>
            <a:r>
              <a:rPr lang="pt-BR" altLang="pt-BR" sz="3200" dirty="0">
                <a:latin typeface="Calibri" panose="020F0502020204030204" pitchFamily="34" charset="0"/>
                <a:cs typeface="Calibri" panose="020F0502020204030204" pitchFamily="34" charset="0"/>
              </a:rPr>
              <a:t>Medidas e sanções </a:t>
            </a:r>
          </a:p>
          <a:p>
            <a:pPr marL="0" indent="0" algn="just">
              <a:spcBef>
                <a:spcPct val="0"/>
              </a:spcBef>
              <a:buNone/>
            </a:pPr>
            <a:r>
              <a:rPr lang="pt-BR" altLang="pt-BR" sz="3200" dirty="0">
                <a:latin typeface="Calibri" panose="020F0502020204030204" pitchFamily="34" charset="0"/>
                <a:cs typeface="Calibri" panose="020F0502020204030204" pitchFamily="34" charset="0"/>
              </a:rPr>
              <a:t>Lei 9.504/97, artigo 73, §§4º a 7º</a:t>
            </a:r>
          </a:p>
          <a:p>
            <a:pPr marL="0" indent="0" algn="just">
              <a:spcBef>
                <a:spcPct val="0"/>
              </a:spcBef>
              <a:buNone/>
            </a:pPr>
            <a:endParaRPr lang="pt-BR" sz="3200" b="1" dirty="0">
              <a:latin typeface="Calibri" panose="020F0502020204030204" pitchFamily="34" charset="0"/>
              <a:cs typeface="Calibri" panose="020F0502020204030204" pitchFamily="34" charset="0"/>
            </a:endParaRPr>
          </a:p>
          <a:p>
            <a:pPr algn="just">
              <a:spcBef>
                <a:spcPct val="0"/>
              </a:spcBef>
            </a:pPr>
            <a:r>
              <a:rPr lang="pt-BR" sz="3200" dirty="0">
                <a:latin typeface="Calibri" panose="020F0502020204030204" pitchFamily="34" charset="0"/>
                <a:cs typeface="Calibri" panose="020F0502020204030204" pitchFamily="34" charset="0"/>
              </a:rPr>
              <a:t>Suspensão imediata da conduta vedada.</a:t>
            </a:r>
          </a:p>
          <a:p>
            <a:pPr algn="just">
              <a:spcBef>
                <a:spcPct val="0"/>
              </a:spcBef>
            </a:pPr>
            <a:r>
              <a:rPr lang="pt-BR" sz="3200" dirty="0">
                <a:latin typeface="Calibri" panose="020F0502020204030204" pitchFamily="34" charset="0"/>
                <a:cs typeface="Calibri" panose="020F0502020204030204" pitchFamily="34" charset="0"/>
              </a:rPr>
              <a:t>Responsáveis a multa de 5 a 100 UFIR, duplicadas a cada reincidência.</a:t>
            </a:r>
          </a:p>
          <a:p>
            <a:pPr algn="just">
              <a:spcBef>
                <a:spcPct val="0"/>
              </a:spcBef>
            </a:pPr>
            <a:r>
              <a:rPr lang="pt-BR" sz="3200" dirty="0">
                <a:latin typeface="Calibri" panose="020F0502020204030204" pitchFamily="34" charset="0"/>
                <a:cs typeface="Calibri" panose="020F0502020204030204" pitchFamily="34" charset="0"/>
              </a:rPr>
              <a:t>O candidato beneficiado, agente público ou não: cassação do registro ou do diploma. </a:t>
            </a:r>
          </a:p>
          <a:p>
            <a:pPr algn="just">
              <a:spcBef>
                <a:spcPct val="0"/>
              </a:spcBef>
            </a:pPr>
            <a:r>
              <a:rPr lang="pt-BR" sz="3200" dirty="0">
                <a:latin typeface="Calibri" panose="020F0502020204030204" pitchFamily="34" charset="0"/>
                <a:cs typeface="Calibri" panose="020F0502020204030204" pitchFamily="34" charset="0"/>
              </a:rPr>
              <a:t>Caracterização de atos de improbidade administrativa (Lei 8.429/92). </a:t>
            </a:r>
          </a:p>
          <a:p>
            <a:pPr marL="0" indent="0" algn="just" eaLnBrk="1" hangingPunct="1">
              <a:spcBef>
                <a:spcPct val="0"/>
              </a:spcBef>
              <a:buFontTx/>
              <a:buNone/>
            </a:pPr>
            <a:endParaRPr lang="pt-BR" b="1" dirty="0"/>
          </a:p>
        </p:txBody>
      </p:sp>
    </p:spTree>
    <p:extLst>
      <p:ext uri="{BB962C8B-B14F-4D97-AF65-F5344CB8AC3E}">
        <p14:creationId xmlns:p14="http://schemas.microsoft.com/office/powerpoint/2010/main" val="2977736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CONDUTAS VEDADAS</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lnSpcReduction="10000"/>
          </a:bodyPr>
          <a:lstStyle/>
          <a:p>
            <a:pPr marL="0" indent="0">
              <a:spcBef>
                <a:spcPct val="0"/>
              </a:spcBef>
              <a:buNone/>
            </a:pPr>
            <a:r>
              <a:rPr lang="pt-BR" altLang="pt-BR" sz="3200" dirty="0"/>
              <a:t>Inelegibilidade </a:t>
            </a:r>
            <a:br>
              <a:rPr lang="pt-BR" altLang="pt-BR" sz="3200" dirty="0"/>
            </a:br>
            <a:r>
              <a:rPr lang="pt-BR" altLang="pt-BR" sz="3200" dirty="0"/>
              <a:t>Lei Complementar 64/90, artigo 1º, I, j.</a:t>
            </a:r>
          </a:p>
          <a:p>
            <a:pPr marL="0" indent="0" algn="just">
              <a:spcBef>
                <a:spcPct val="0"/>
              </a:spcBef>
              <a:buNone/>
            </a:pPr>
            <a:endParaRPr lang="pt-BR" sz="3200" b="1" dirty="0"/>
          </a:p>
          <a:p>
            <a:pPr marL="0" indent="0" algn="just">
              <a:spcBef>
                <a:spcPct val="0"/>
              </a:spcBef>
              <a:buNone/>
            </a:pPr>
            <a:r>
              <a:rPr lang="pt-BR" sz="3200" dirty="0"/>
              <a:t>Os que forem condenados, em decisão transitada em julgado ou proferida por órgão colegiado da Justiça Eleitoral, por corrupção eleitoral, por captação ilícita de sufrágio, por doação, captação ou gastos ilícitos de recursos de campanha ou por </a:t>
            </a:r>
            <a:r>
              <a:rPr lang="pt-BR" sz="3200" dirty="0">
                <a:solidFill>
                  <a:srgbClr val="0070C0"/>
                </a:solidFill>
              </a:rPr>
              <a:t>conduta vedada </a:t>
            </a:r>
            <a:r>
              <a:rPr lang="pt-BR" sz="3200" dirty="0"/>
              <a:t>aos agentes públicos em campanhas eleitorais que impliquem cassação do registro ou do diploma, pelo prazo de 8 (oito) anos a contar da eleição.</a:t>
            </a:r>
          </a:p>
          <a:p>
            <a:pPr marL="0" indent="0" algn="just" eaLnBrk="1" hangingPunct="1">
              <a:spcBef>
                <a:spcPct val="0"/>
              </a:spcBef>
              <a:buFontTx/>
              <a:buNone/>
            </a:pPr>
            <a:endParaRPr lang="pt-BR" b="1" dirty="0"/>
          </a:p>
        </p:txBody>
      </p:sp>
    </p:spTree>
    <p:extLst>
      <p:ext uri="{BB962C8B-B14F-4D97-AF65-F5344CB8AC3E}">
        <p14:creationId xmlns:p14="http://schemas.microsoft.com/office/powerpoint/2010/main" val="39168452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CONDUTAS VEDADAS</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spcBef>
                <a:spcPct val="0"/>
              </a:spcBef>
              <a:buNone/>
            </a:pPr>
            <a:r>
              <a:rPr lang="pt-BR" altLang="pt-BR" sz="3200" dirty="0"/>
              <a:t>Igualdade de oportunidades </a:t>
            </a:r>
            <a:br>
              <a:rPr lang="pt-BR" altLang="pt-BR" sz="3200" dirty="0"/>
            </a:br>
            <a:r>
              <a:rPr lang="pt-BR" altLang="pt-BR" sz="3200" dirty="0"/>
              <a:t>Lei 9.504/97, artigo 73</a:t>
            </a:r>
          </a:p>
          <a:p>
            <a:pPr marL="0" indent="0">
              <a:spcBef>
                <a:spcPct val="0"/>
              </a:spcBef>
              <a:buNone/>
            </a:pPr>
            <a:endParaRPr lang="pt-BR" sz="3200" b="1" dirty="0"/>
          </a:p>
          <a:p>
            <a:pPr marL="0" indent="0" algn="just">
              <a:spcBef>
                <a:spcPct val="0"/>
              </a:spcBef>
              <a:buNone/>
            </a:pPr>
            <a:r>
              <a:rPr lang="pt-BR" sz="3200" dirty="0"/>
              <a:t>São proibidas aos agentes públicos, servidores ou não, as seguintes condutas tendentes a afetar a igualdade de oportunidades entre candidatos nos pleitos eleitorais:</a:t>
            </a:r>
          </a:p>
          <a:p>
            <a:pPr marL="0" indent="0" algn="just">
              <a:spcBef>
                <a:spcPct val="0"/>
              </a:spcBef>
              <a:buNone/>
            </a:pPr>
            <a:endParaRPr lang="pt-BR" sz="3200" dirty="0"/>
          </a:p>
          <a:p>
            <a:pPr marL="0" indent="0" algn="just">
              <a:spcBef>
                <a:spcPct val="0"/>
              </a:spcBef>
              <a:buNone/>
            </a:pPr>
            <a:r>
              <a:rPr lang="pt-BR" sz="3200" dirty="0"/>
              <a:t>O termo “candidatos” pressupõe a realização das convenções.</a:t>
            </a:r>
          </a:p>
          <a:p>
            <a:pPr marL="0" indent="0" algn="just" eaLnBrk="1" hangingPunct="1">
              <a:spcBef>
                <a:spcPct val="0"/>
              </a:spcBef>
              <a:buFontTx/>
              <a:buNone/>
            </a:pPr>
            <a:endParaRPr lang="pt-BR" b="1" dirty="0"/>
          </a:p>
        </p:txBody>
      </p:sp>
    </p:spTree>
    <p:extLst>
      <p:ext uri="{BB962C8B-B14F-4D97-AF65-F5344CB8AC3E}">
        <p14:creationId xmlns:p14="http://schemas.microsoft.com/office/powerpoint/2010/main" val="4192030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LEIS COMPLEMENTARES ELEITORAIS</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buNone/>
            </a:pPr>
            <a:endParaRPr lang="pt-BR" dirty="0"/>
          </a:p>
          <a:p>
            <a:pPr marL="0" indent="0">
              <a:buNone/>
            </a:pPr>
            <a:r>
              <a:rPr lang="pt-BR" dirty="0"/>
              <a:t>Inelegibilidades</a:t>
            </a:r>
          </a:p>
          <a:p>
            <a:pPr marL="0" indent="0">
              <a:buNone/>
            </a:pPr>
            <a:r>
              <a:rPr lang="pt-BR" dirty="0"/>
              <a:t>Competência e organização da Justiça Eleitoral</a:t>
            </a:r>
          </a:p>
          <a:p>
            <a:pPr marL="0" indent="0">
              <a:buNone/>
            </a:pPr>
            <a:r>
              <a:rPr lang="pt-BR" dirty="0"/>
              <a:t>Fixação do número de deputados</a:t>
            </a:r>
          </a:p>
          <a:p>
            <a:pPr marL="0" indent="0">
              <a:buNone/>
            </a:pPr>
            <a:r>
              <a:rPr lang="pt-BR" dirty="0"/>
              <a:t>Autorização para os Estados legislarem sobre matéria eleitoral.  </a:t>
            </a:r>
          </a:p>
          <a:p>
            <a:endParaRPr lang="pt-BR" dirty="0"/>
          </a:p>
        </p:txBody>
      </p:sp>
    </p:spTree>
    <p:extLst>
      <p:ext uri="{BB962C8B-B14F-4D97-AF65-F5344CB8AC3E}">
        <p14:creationId xmlns:p14="http://schemas.microsoft.com/office/powerpoint/2010/main" val="23606400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CONDUTAS VEDADAS</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spcBef>
                <a:spcPct val="0"/>
              </a:spcBef>
              <a:buNone/>
            </a:pPr>
            <a:r>
              <a:rPr lang="pt-BR" altLang="pt-BR" sz="3600" dirty="0"/>
              <a:t>Uso da máquina </a:t>
            </a:r>
            <a:br>
              <a:rPr lang="pt-BR" altLang="pt-BR" sz="3600" dirty="0"/>
            </a:br>
            <a:r>
              <a:rPr lang="pt-BR" altLang="pt-BR" sz="3600" dirty="0"/>
              <a:t>Lei 9.504/1997, artigo 73, II, LE</a:t>
            </a:r>
          </a:p>
          <a:p>
            <a:pPr marL="0" indent="0">
              <a:spcBef>
                <a:spcPct val="0"/>
              </a:spcBef>
              <a:buNone/>
            </a:pPr>
            <a:endParaRPr lang="pt-BR" sz="3600" b="1" dirty="0"/>
          </a:p>
          <a:p>
            <a:pPr marL="0" indent="0" algn="just">
              <a:spcBef>
                <a:spcPct val="0"/>
              </a:spcBef>
              <a:buNone/>
            </a:pPr>
            <a:r>
              <a:rPr lang="pt-BR" sz="3600" dirty="0"/>
              <a:t>Usar materiais ou serviços, custeados pelos Governos ou Casas Legislativas, que excedam as prerrogativas consignadas nos regimentos e normas dos órgãos que integram.</a:t>
            </a:r>
          </a:p>
          <a:p>
            <a:pPr marL="0" indent="0" algn="just" eaLnBrk="1" hangingPunct="1">
              <a:spcBef>
                <a:spcPct val="0"/>
              </a:spcBef>
              <a:buFontTx/>
              <a:buNone/>
            </a:pPr>
            <a:endParaRPr lang="pt-BR" b="1" dirty="0"/>
          </a:p>
        </p:txBody>
      </p:sp>
    </p:spTree>
    <p:extLst>
      <p:ext uri="{BB962C8B-B14F-4D97-AF65-F5344CB8AC3E}">
        <p14:creationId xmlns:p14="http://schemas.microsoft.com/office/powerpoint/2010/main" val="301109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CONDUTAS VEDADAS</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a:xfrm>
            <a:off x="838200" y="1586474"/>
            <a:ext cx="10515600" cy="4351338"/>
          </a:xfrm>
        </p:spPr>
        <p:txBody>
          <a:bodyPr>
            <a:normAutofit/>
          </a:bodyPr>
          <a:lstStyle/>
          <a:p>
            <a:pPr marL="0" indent="0">
              <a:spcBef>
                <a:spcPct val="0"/>
              </a:spcBef>
              <a:buNone/>
            </a:pPr>
            <a:r>
              <a:rPr lang="pt-BR" altLang="pt-BR" sz="3200" dirty="0"/>
              <a:t>Uso da máquina </a:t>
            </a:r>
            <a:br>
              <a:rPr lang="pt-BR" altLang="pt-BR" sz="3200" dirty="0"/>
            </a:br>
            <a:r>
              <a:rPr lang="pt-BR" altLang="pt-BR" sz="3200" dirty="0"/>
              <a:t>Lei 9.504/1997, artigo 73, II, LE</a:t>
            </a:r>
          </a:p>
          <a:p>
            <a:pPr marL="0" indent="0">
              <a:spcBef>
                <a:spcPct val="0"/>
              </a:spcBef>
              <a:buNone/>
            </a:pPr>
            <a:endParaRPr lang="pt-BR" sz="3200" b="1" dirty="0"/>
          </a:p>
          <a:p>
            <a:pPr marL="0" indent="0" algn="just">
              <a:spcBef>
                <a:spcPct val="0"/>
              </a:spcBef>
              <a:buNone/>
            </a:pPr>
            <a:r>
              <a:rPr lang="pt-BR" sz="3200" dirty="0"/>
              <a:t>Ceder servidor público ou empregado da administração direta ou indireta federal, estadual ou municipal do Poder Executivo, ou usar de seus serviços, para comitês de campanha eleitoral de candidato, partido político ou coligação, durante o horário de expediente normal, </a:t>
            </a:r>
            <a:r>
              <a:rPr lang="pt-BR" sz="3200" b="1" dirty="0">
                <a:solidFill>
                  <a:srgbClr val="0070C0"/>
                </a:solidFill>
              </a:rPr>
              <a:t>salvo se o servidor ou empregado estiver licenciado</a:t>
            </a:r>
          </a:p>
        </p:txBody>
      </p:sp>
    </p:spTree>
    <p:extLst>
      <p:ext uri="{BB962C8B-B14F-4D97-AF65-F5344CB8AC3E}">
        <p14:creationId xmlns:p14="http://schemas.microsoft.com/office/powerpoint/2010/main" val="25799055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CONDUTAS VEDADAS</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spcBef>
                <a:spcPct val="0"/>
              </a:spcBef>
              <a:buNone/>
            </a:pPr>
            <a:r>
              <a:rPr lang="pt-BR" altLang="pt-BR" sz="3200" dirty="0"/>
              <a:t>Distribuição de bens</a:t>
            </a:r>
            <a:br>
              <a:rPr lang="pt-BR" altLang="pt-BR" sz="3200" dirty="0"/>
            </a:br>
            <a:r>
              <a:rPr lang="pt-BR" altLang="pt-BR" sz="3200" dirty="0"/>
              <a:t>Lei 9.504/97, artigo 73, IV</a:t>
            </a:r>
          </a:p>
          <a:p>
            <a:pPr marL="0" indent="0">
              <a:spcBef>
                <a:spcPct val="0"/>
              </a:spcBef>
              <a:buNone/>
            </a:pPr>
            <a:endParaRPr lang="pt-BR" sz="3200" b="1" dirty="0"/>
          </a:p>
          <a:p>
            <a:pPr marL="0" indent="0" algn="just">
              <a:spcBef>
                <a:spcPct val="0"/>
              </a:spcBef>
              <a:buNone/>
            </a:pPr>
            <a:r>
              <a:rPr lang="pt-BR" sz="3200" dirty="0"/>
              <a:t>Fazer ou permitir uso promocional em favor de candidato, partido político ou coligação, de distribuição gratuita de bens e serviços de caráter social custeados ou subvencionados pelo Poder Público;</a:t>
            </a:r>
          </a:p>
        </p:txBody>
      </p:sp>
    </p:spTree>
    <p:extLst>
      <p:ext uri="{BB962C8B-B14F-4D97-AF65-F5344CB8AC3E}">
        <p14:creationId xmlns:p14="http://schemas.microsoft.com/office/powerpoint/2010/main" val="30970637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CONDUTAS VEDADAS</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Autofit/>
          </a:bodyPr>
          <a:lstStyle/>
          <a:p>
            <a:pPr marL="0" indent="0">
              <a:spcBef>
                <a:spcPct val="0"/>
              </a:spcBef>
              <a:buNone/>
            </a:pPr>
            <a:r>
              <a:rPr lang="pt-BR" altLang="pt-BR" sz="3200" dirty="0"/>
              <a:t>Movimentação de pessoal (art.73, V)</a:t>
            </a:r>
          </a:p>
          <a:p>
            <a:pPr marL="0" indent="0">
              <a:spcBef>
                <a:spcPct val="0"/>
              </a:spcBef>
              <a:buNone/>
            </a:pPr>
            <a:endParaRPr lang="pt-BR" sz="3200" b="1" dirty="0"/>
          </a:p>
          <a:p>
            <a:pPr marL="0" indent="0" algn="just">
              <a:spcBef>
                <a:spcPct val="0"/>
              </a:spcBef>
              <a:buNone/>
            </a:pPr>
            <a:r>
              <a:rPr lang="pt-BR" sz="3200" dirty="0"/>
              <a:t>Nomear, contratar ou de qualquer forma admitir, demitir sem justa causa, suprimir ou readaptar vantagens ou por outros meios dificultar ou impedir o exercício funcional e, ainda, </a:t>
            </a:r>
            <a:r>
              <a:rPr lang="pt-BR" sz="3200" i="1" dirty="0" err="1"/>
              <a:t>ex</a:t>
            </a:r>
            <a:r>
              <a:rPr lang="pt-BR" sz="3200" i="1" dirty="0"/>
              <a:t> </a:t>
            </a:r>
            <a:r>
              <a:rPr lang="pt-BR" sz="3200" i="1" dirty="0" err="1"/>
              <a:t>officio</a:t>
            </a:r>
            <a:r>
              <a:rPr lang="pt-BR" sz="3200" dirty="0"/>
              <a:t>, remover, transferir ou exonerar servidor público, na circunscrição do pleito, nos 3 meses que o antecedem e até a posse dos eleitos.</a:t>
            </a:r>
          </a:p>
        </p:txBody>
      </p:sp>
    </p:spTree>
    <p:extLst>
      <p:ext uri="{BB962C8B-B14F-4D97-AF65-F5344CB8AC3E}">
        <p14:creationId xmlns:p14="http://schemas.microsoft.com/office/powerpoint/2010/main" val="1773611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CONDUTAS VEDADAS</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Autofit/>
          </a:bodyPr>
          <a:lstStyle/>
          <a:p>
            <a:pPr marL="0" indent="0">
              <a:spcBef>
                <a:spcPct val="0"/>
              </a:spcBef>
              <a:buNone/>
            </a:pPr>
            <a:r>
              <a:rPr lang="pt-BR" altLang="pt-BR" sz="3400" dirty="0"/>
              <a:t>Publicidade institucional (art. 73, LE)</a:t>
            </a:r>
          </a:p>
          <a:p>
            <a:pPr marL="0" indent="0">
              <a:spcBef>
                <a:spcPct val="0"/>
              </a:spcBef>
              <a:buNone/>
            </a:pPr>
            <a:endParaRPr lang="pt-BR" sz="3400" b="1" dirty="0"/>
          </a:p>
          <a:p>
            <a:pPr marL="0" indent="0" algn="just">
              <a:spcBef>
                <a:spcPct val="0"/>
              </a:spcBef>
              <a:buNone/>
            </a:pPr>
            <a:r>
              <a:rPr lang="pt-BR" sz="3400" dirty="0"/>
              <a:t>VII - realizar, em ano de eleição, antes do prazo fixado no inciso anterior, despesas com publicidade dos órgãos públicos federais, estaduais ou municipais, ou das respectivas entidades da administração indireta, que excedam a média dos gastos nos 3 últimos anos que antecedem o pleito ou do último ano imediatamente anterior à eleição.</a:t>
            </a:r>
          </a:p>
        </p:txBody>
      </p:sp>
    </p:spTree>
    <p:extLst>
      <p:ext uri="{BB962C8B-B14F-4D97-AF65-F5344CB8AC3E}">
        <p14:creationId xmlns:p14="http://schemas.microsoft.com/office/powerpoint/2010/main" val="42883541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CONDUTAS VEDADAS</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lnSpcReduction="10000"/>
          </a:bodyPr>
          <a:lstStyle/>
          <a:p>
            <a:pPr marL="0" indent="0">
              <a:spcBef>
                <a:spcPct val="0"/>
              </a:spcBef>
              <a:buNone/>
            </a:pPr>
            <a:r>
              <a:rPr lang="pt-BR" sz="3200" dirty="0"/>
              <a:t>Shows em eventos oficiais (art. 75)</a:t>
            </a:r>
          </a:p>
          <a:p>
            <a:pPr marL="0" indent="0">
              <a:spcBef>
                <a:spcPct val="0"/>
              </a:spcBef>
              <a:buNone/>
            </a:pPr>
            <a:endParaRPr lang="pt-BR" sz="3200" b="1" dirty="0"/>
          </a:p>
          <a:p>
            <a:pPr marL="0" indent="0" algn="just">
              <a:spcBef>
                <a:spcPct val="0"/>
              </a:spcBef>
              <a:buNone/>
            </a:pPr>
            <a:r>
              <a:rPr lang="pt-BR" sz="3200" dirty="0"/>
              <a:t>Nos 3 meses que antecederem as eleições, na realização de inaugurações é vedada a contratação de shows artísticos pagos com recursos públicos.</a:t>
            </a:r>
          </a:p>
          <a:p>
            <a:pPr marL="0" indent="0" algn="just">
              <a:spcBef>
                <a:spcPct val="0"/>
              </a:spcBef>
              <a:buNone/>
            </a:pPr>
            <a:endParaRPr lang="pt-BR" sz="3200" dirty="0"/>
          </a:p>
          <a:p>
            <a:pPr marL="0" indent="0" algn="just">
              <a:spcBef>
                <a:spcPct val="0"/>
              </a:spcBef>
              <a:buNone/>
            </a:pPr>
            <a:r>
              <a:rPr lang="pt-BR" sz="3200" dirty="0"/>
              <a:t>Parágrafo único. Nos casos de descumprimento do disposto neste artigo, sem prejuízo da suspensão imediata da conduta, o candidato beneficiado, agente público ou não, ficará sujeito à cassação do registro ou do diploma.</a:t>
            </a:r>
          </a:p>
        </p:txBody>
      </p:sp>
    </p:spTree>
    <p:extLst>
      <p:ext uri="{BB962C8B-B14F-4D97-AF65-F5344CB8AC3E}">
        <p14:creationId xmlns:p14="http://schemas.microsoft.com/office/powerpoint/2010/main" val="855051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CONDUTAS VEDADAS</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lnSpcReduction="10000"/>
          </a:bodyPr>
          <a:lstStyle/>
          <a:p>
            <a:pPr marL="0" indent="0">
              <a:spcBef>
                <a:spcPct val="0"/>
              </a:spcBef>
              <a:buNone/>
            </a:pPr>
            <a:r>
              <a:rPr lang="pt-BR" sz="3600" dirty="0"/>
              <a:t>Participação Inaugurações (art. 77)</a:t>
            </a:r>
          </a:p>
          <a:p>
            <a:pPr marL="0" indent="0">
              <a:spcBef>
                <a:spcPct val="0"/>
              </a:spcBef>
              <a:buNone/>
            </a:pPr>
            <a:endParaRPr lang="pt-BR" sz="3600" b="1" dirty="0"/>
          </a:p>
          <a:p>
            <a:pPr marL="0" indent="0" algn="just">
              <a:spcBef>
                <a:spcPct val="0"/>
              </a:spcBef>
              <a:buNone/>
            </a:pPr>
            <a:r>
              <a:rPr lang="pt-BR" sz="3600" dirty="0"/>
              <a:t>É proibido a qualquer candidato comparecer, nos 3 (três) meses que precedem o pleito, a inaugurações de obras públicas. </a:t>
            </a:r>
          </a:p>
          <a:p>
            <a:pPr marL="0" indent="0" algn="just">
              <a:spcBef>
                <a:spcPct val="0"/>
              </a:spcBef>
              <a:buNone/>
            </a:pPr>
            <a:endParaRPr lang="pt-BR" sz="3600" dirty="0"/>
          </a:p>
          <a:p>
            <a:pPr marL="0" indent="0" algn="just">
              <a:spcBef>
                <a:spcPct val="0"/>
              </a:spcBef>
              <a:buNone/>
            </a:pPr>
            <a:r>
              <a:rPr lang="pt-BR" sz="3600" dirty="0"/>
              <a:t>Parágrafo único. A inobservância do disposto neste artigo sujeita o infrator à cassação do registro ou do diploma.</a:t>
            </a:r>
          </a:p>
        </p:txBody>
      </p:sp>
    </p:spTree>
    <p:extLst>
      <p:ext uri="{BB962C8B-B14F-4D97-AF65-F5344CB8AC3E}">
        <p14:creationId xmlns:p14="http://schemas.microsoft.com/office/powerpoint/2010/main" val="6450004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CONDUTAS VEDADAS</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fontScale="92500" lnSpcReduction="20000"/>
          </a:bodyPr>
          <a:lstStyle/>
          <a:p>
            <a:pPr marL="0" indent="0">
              <a:spcBef>
                <a:spcPct val="0"/>
              </a:spcBef>
              <a:buNone/>
            </a:pPr>
            <a:r>
              <a:rPr lang="pt-BR" sz="3200" dirty="0"/>
              <a:t>Transferência voluntária</a:t>
            </a:r>
          </a:p>
          <a:p>
            <a:pPr marL="0" indent="0">
              <a:spcBef>
                <a:spcPct val="0"/>
              </a:spcBef>
              <a:buNone/>
            </a:pPr>
            <a:endParaRPr lang="pt-BR" sz="3200" b="1" dirty="0"/>
          </a:p>
          <a:p>
            <a:pPr marL="0" indent="0" algn="just">
              <a:spcBef>
                <a:spcPct val="0"/>
              </a:spcBef>
              <a:buNone/>
            </a:pPr>
            <a:r>
              <a:rPr lang="pt-BR" sz="3200" dirty="0"/>
              <a:t>VI - nos 3 (três) meses que antecedem a eleição até a sua realização:</a:t>
            </a:r>
          </a:p>
          <a:p>
            <a:pPr marL="0" indent="0" algn="just">
              <a:spcBef>
                <a:spcPct val="0"/>
              </a:spcBef>
              <a:buNone/>
            </a:pPr>
            <a:endParaRPr lang="pt-BR" sz="3200" dirty="0"/>
          </a:p>
          <a:p>
            <a:pPr marL="0" indent="0" algn="just">
              <a:spcBef>
                <a:spcPct val="0"/>
              </a:spcBef>
              <a:buNone/>
            </a:pPr>
            <a:r>
              <a:rPr lang="pt-BR" sz="3200" dirty="0"/>
              <a:t>a) realizar transferência </a:t>
            </a:r>
            <a:r>
              <a:rPr lang="pt-BR" sz="3200" b="1" dirty="0">
                <a:solidFill>
                  <a:srgbClr val="0070C0"/>
                </a:solidFill>
              </a:rPr>
              <a:t>voluntária</a:t>
            </a:r>
            <a:r>
              <a:rPr lang="pt-BR" sz="3200" dirty="0"/>
              <a:t> de recursos da União aos Estados e Municípios, e dos Estados aos Municípios, sob pena de nulidade de pleno direito, ressalvados os recursos destinados a cumprir obrigação formal preexistente para a execução de obra ou serviço em andamento e com cronograma prefixado, e os destinados a atender situações de emergência e de calamidade pública;</a:t>
            </a:r>
          </a:p>
          <a:p>
            <a:pPr marL="0" indent="0" algn="just">
              <a:spcBef>
                <a:spcPct val="0"/>
              </a:spcBef>
              <a:buNone/>
            </a:pPr>
            <a:endParaRPr lang="pt-BR" dirty="0"/>
          </a:p>
        </p:txBody>
      </p:sp>
    </p:spTree>
    <p:extLst>
      <p:ext uri="{BB962C8B-B14F-4D97-AF65-F5344CB8AC3E}">
        <p14:creationId xmlns:p14="http://schemas.microsoft.com/office/powerpoint/2010/main" val="2957832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CONDUTAS VEDADAS</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lnSpcReduction="10000"/>
          </a:bodyPr>
          <a:lstStyle/>
          <a:p>
            <a:pPr marL="0" indent="0">
              <a:spcBef>
                <a:spcPct val="0"/>
              </a:spcBef>
              <a:buNone/>
            </a:pPr>
            <a:r>
              <a:rPr lang="pt-BR" sz="3600" dirty="0"/>
              <a:t>Publicidade</a:t>
            </a:r>
          </a:p>
          <a:p>
            <a:pPr marL="0" indent="0">
              <a:spcBef>
                <a:spcPct val="0"/>
              </a:spcBef>
              <a:buNone/>
            </a:pPr>
            <a:endParaRPr lang="pt-BR" sz="3600" b="1" dirty="0"/>
          </a:p>
          <a:p>
            <a:pPr marL="0" indent="0" algn="just">
              <a:spcBef>
                <a:spcPct val="0"/>
              </a:spcBef>
              <a:buNone/>
            </a:pPr>
            <a:r>
              <a:rPr lang="pt-BR" sz="3600" dirty="0"/>
              <a:t>b) com exceção da propaganda de produtos e serviços que tenham concorrência no mercado, autorizar publicidade institucional de atos, programas, obras, serviços e campanhas dos órgãos públicos ou das respectivas entidades da administração indireta, </a:t>
            </a:r>
            <a:r>
              <a:rPr lang="pt-BR" sz="3600" b="1" dirty="0">
                <a:solidFill>
                  <a:srgbClr val="0070C0"/>
                </a:solidFill>
              </a:rPr>
              <a:t>salvo em caso de grave e urgente necessidade pública, assim reconhecida pela Justiça Eleitoral;</a:t>
            </a:r>
          </a:p>
          <a:p>
            <a:pPr marL="0" indent="0" algn="just">
              <a:spcBef>
                <a:spcPct val="0"/>
              </a:spcBef>
              <a:buNone/>
            </a:pPr>
            <a:endParaRPr lang="pt-BR" dirty="0"/>
          </a:p>
          <a:p>
            <a:pPr marL="0" indent="0" algn="just">
              <a:spcBef>
                <a:spcPct val="0"/>
              </a:spcBef>
              <a:buNone/>
            </a:pPr>
            <a:endParaRPr lang="pt-BR" dirty="0"/>
          </a:p>
        </p:txBody>
      </p:sp>
    </p:spTree>
    <p:extLst>
      <p:ext uri="{BB962C8B-B14F-4D97-AF65-F5344CB8AC3E}">
        <p14:creationId xmlns:p14="http://schemas.microsoft.com/office/powerpoint/2010/main" val="20577592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CONDUTAS VEDADAS</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spcBef>
                <a:spcPct val="0"/>
              </a:spcBef>
              <a:buNone/>
            </a:pPr>
            <a:r>
              <a:rPr lang="pt-BR" sz="3600" dirty="0"/>
              <a:t>Pronunciamento</a:t>
            </a:r>
          </a:p>
          <a:p>
            <a:pPr marL="0" indent="0">
              <a:spcBef>
                <a:spcPct val="0"/>
              </a:spcBef>
              <a:buNone/>
            </a:pPr>
            <a:endParaRPr lang="pt-BR" sz="3600" b="1" dirty="0"/>
          </a:p>
          <a:p>
            <a:pPr marL="0" indent="0" algn="just">
              <a:spcBef>
                <a:spcPct val="0"/>
              </a:spcBef>
              <a:buNone/>
            </a:pPr>
            <a:r>
              <a:rPr lang="pt-BR" sz="3600" dirty="0" err="1"/>
              <a:t>c</a:t>
            </a:r>
            <a:r>
              <a:rPr lang="pt-BR" sz="3600" dirty="0"/>
              <a:t>) fazer pronunciamento em cadeia de rádio e de televisão fora do horário eleitoral gratuito, </a:t>
            </a:r>
            <a:r>
              <a:rPr lang="pt-BR" sz="3600" b="1" dirty="0">
                <a:solidFill>
                  <a:srgbClr val="0070C0"/>
                </a:solidFill>
              </a:rPr>
              <a:t>salvo quando, a critério da Justiça Eleitoral, tratar-se de matéria urgente, relevante e característica das funções de governo;</a:t>
            </a:r>
          </a:p>
          <a:p>
            <a:pPr marL="0" indent="0" algn="just">
              <a:spcBef>
                <a:spcPct val="0"/>
              </a:spcBef>
              <a:buNone/>
            </a:pPr>
            <a:endParaRPr lang="pt-BR" dirty="0"/>
          </a:p>
        </p:txBody>
      </p:sp>
      <p:pic>
        <p:nvPicPr>
          <p:cNvPr id="4" name="Picture 2">
            <a:extLst>
              <a:ext uri="{FF2B5EF4-FFF2-40B4-BE49-F238E27FC236}">
                <a16:creationId xmlns:a16="http://schemas.microsoft.com/office/drawing/2014/main" id="{98E82CF5-0CA5-C497-F796-105856C74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0085" y="304799"/>
            <a:ext cx="773723" cy="104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848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LEIS COMPLEMENTARES ELEITORAIS</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buNone/>
            </a:pPr>
            <a:endParaRPr lang="pt-BR" dirty="0"/>
          </a:p>
          <a:p>
            <a:pPr marL="0" indent="0">
              <a:buNone/>
            </a:pPr>
            <a:r>
              <a:rPr lang="pt-BR" dirty="0"/>
              <a:t>Lei complementar estabelecerá outros casos de inelegibilidade e os prazos de sua cessação, a fim de proteger a probidade administrativa, a moralidade para exercício de mandato considerada vida pregressa do candidato, e a normalidade e legitimidade das eleições contra a influência do poder econômico ou o abuso do exercício de função, cargo ou emprego na administração direta ou indireta. </a:t>
            </a:r>
          </a:p>
          <a:p>
            <a:endParaRPr lang="pt-BR" dirty="0"/>
          </a:p>
        </p:txBody>
      </p:sp>
    </p:spTree>
    <p:extLst>
      <p:ext uri="{BB962C8B-B14F-4D97-AF65-F5344CB8AC3E}">
        <p14:creationId xmlns:p14="http://schemas.microsoft.com/office/powerpoint/2010/main" val="14041836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76377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011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LEIS COMPLEMENTARES ELEITORAIS</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buNone/>
            </a:pPr>
            <a:endParaRPr lang="pt-BR" dirty="0"/>
          </a:p>
          <a:p>
            <a:pPr marL="0" indent="0">
              <a:buNone/>
            </a:pPr>
            <a:r>
              <a:rPr lang="pt-BR" dirty="0"/>
              <a:t>Lei Complementar 64, de 18 de maio de 1990 – Lei das Inelegibilidades.</a:t>
            </a:r>
          </a:p>
          <a:p>
            <a:pPr marL="0" indent="0">
              <a:buNone/>
            </a:pPr>
            <a:r>
              <a:rPr lang="pt-BR" dirty="0"/>
              <a:t>Lei Complementar 135, de 4 de junho de 2010 – Lei da “Ficha Limpa”.</a:t>
            </a:r>
          </a:p>
          <a:p>
            <a:pPr marL="0" indent="0">
              <a:buNone/>
            </a:pPr>
            <a:endParaRPr lang="pt-BR" dirty="0"/>
          </a:p>
          <a:p>
            <a:endParaRPr lang="pt-BR" dirty="0"/>
          </a:p>
        </p:txBody>
      </p:sp>
    </p:spTree>
    <p:extLst>
      <p:ext uri="{BB962C8B-B14F-4D97-AF65-F5344CB8AC3E}">
        <p14:creationId xmlns:p14="http://schemas.microsoft.com/office/powerpoint/2010/main" val="1185949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LEIS COMPLEMENTARES ELEITORAIS</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buNone/>
            </a:pPr>
            <a:endParaRPr lang="pt-BR" dirty="0"/>
          </a:p>
          <a:p>
            <a:pPr marL="0" indent="0">
              <a:buNone/>
            </a:pPr>
            <a:r>
              <a:rPr lang="pt-BR" dirty="0"/>
              <a:t>Lei Complementar 64, de 18 de maio de 1990 – Lei das Inelegibilidades.</a:t>
            </a:r>
          </a:p>
          <a:p>
            <a:pPr marL="0" indent="0">
              <a:buNone/>
            </a:pPr>
            <a:r>
              <a:rPr lang="pt-BR" dirty="0"/>
              <a:t>Lei 4.737, de 15 de julho de 1965 - Código Eleitoral (parte segunda).</a:t>
            </a:r>
          </a:p>
          <a:p>
            <a:pPr marL="0" indent="0">
              <a:buNone/>
            </a:pPr>
            <a:r>
              <a:rPr lang="pt-BR" dirty="0"/>
              <a:t>Lei Complementar 135, de 4 de junho de 2010 – Lei da “Ficha Limpa”.</a:t>
            </a:r>
          </a:p>
          <a:p>
            <a:pPr marL="0" indent="0">
              <a:buNone/>
            </a:pPr>
            <a:r>
              <a:rPr lang="pt-BR" dirty="0"/>
              <a:t>Lei Complementar 78, de 30 de dezembro de 1993 - fixação do número de Deputados.</a:t>
            </a:r>
          </a:p>
          <a:p>
            <a:pPr marL="0" indent="0">
              <a:buNone/>
            </a:pPr>
            <a:r>
              <a:rPr lang="pt-BR" dirty="0"/>
              <a:t>Lei complementar supletiva prevista pelo artigo 22, parágrafo único, da Constituição.</a:t>
            </a:r>
          </a:p>
          <a:p>
            <a:pPr marL="0" indent="0">
              <a:buNone/>
            </a:pPr>
            <a:endParaRPr lang="pt-BR" dirty="0"/>
          </a:p>
          <a:p>
            <a:endParaRPr lang="pt-BR" dirty="0"/>
          </a:p>
        </p:txBody>
      </p:sp>
    </p:spTree>
    <p:extLst>
      <p:ext uri="{BB962C8B-B14F-4D97-AF65-F5344CB8AC3E}">
        <p14:creationId xmlns:p14="http://schemas.microsoft.com/office/powerpoint/2010/main" val="2727145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619-FAED-DBE9-0E56-F8EE7DBC9ABA}"/>
              </a:ext>
            </a:extLst>
          </p:cNvPr>
          <p:cNvSpPr>
            <a:spLocks noGrp="1"/>
          </p:cNvSpPr>
          <p:nvPr>
            <p:ph type="title"/>
          </p:nvPr>
        </p:nvSpPr>
        <p:spPr>
          <a:xfrm>
            <a:off x="838200" y="513495"/>
            <a:ext cx="10515600" cy="1325563"/>
          </a:xfrm>
        </p:spPr>
        <p:txBody>
          <a:bodyPr/>
          <a:lstStyle/>
          <a:p>
            <a:r>
              <a:rPr lang="pt-BR" dirty="0"/>
              <a:t>LEIS ORDINÁRIAS ELEITORAIS</a:t>
            </a:r>
          </a:p>
        </p:txBody>
      </p:sp>
      <p:sp>
        <p:nvSpPr>
          <p:cNvPr id="3" name="Espaço Reservado para Conteúdo 2">
            <a:extLst>
              <a:ext uri="{FF2B5EF4-FFF2-40B4-BE49-F238E27FC236}">
                <a16:creationId xmlns:a16="http://schemas.microsoft.com/office/drawing/2014/main" id="{0C262317-EF81-01F7-A49D-6B2DE315761A}"/>
              </a:ext>
            </a:extLst>
          </p:cNvPr>
          <p:cNvSpPr>
            <a:spLocks noGrp="1"/>
          </p:cNvSpPr>
          <p:nvPr>
            <p:ph idx="1"/>
          </p:nvPr>
        </p:nvSpPr>
        <p:spPr/>
        <p:txBody>
          <a:bodyPr>
            <a:normAutofit/>
          </a:bodyPr>
          <a:lstStyle/>
          <a:p>
            <a:pPr marL="0" indent="0">
              <a:buNone/>
            </a:pPr>
            <a:endParaRPr lang="pt-BR" dirty="0"/>
          </a:p>
          <a:p>
            <a:pPr eaLnBrk="1" hangingPunct="1">
              <a:spcBef>
                <a:spcPct val="0"/>
              </a:spcBef>
              <a:buFontTx/>
              <a:buNone/>
            </a:pPr>
            <a:r>
              <a:rPr lang="pt-BR" altLang="pt-BR" sz="2800" b="1" dirty="0">
                <a:latin typeface="Arial" panose="020B0604020202020204" pitchFamily="34" charset="0"/>
              </a:rPr>
              <a:t>Lei 9.709/98- Plebiscito e referendo</a:t>
            </a:r>
          </a:p>
          <a:p>
            <a:pPr eaLnBrk="1" hangingPunct="1">
              <a:spcBef>
                <a:spcPct val="0"/>
              </a:spcBef>
              <a:buFontTx/>
              <a:buNone/>
            </a:pPr>
            <a:endParaRPr lang="pt-BR" altLang="pt-BR" sz="1800" b="1" dirty="0">
              <a:latin typeface="Arial" panose="020B0604020202020204" pitchFamily="34" charset="0"/>
            </a:endParaRPr>
          </a:p>
          <a:p>
            <a:pPr eaLnBrk="1" hangingPunct="1">
              <a:spcBef>
                <a:spcPct val="0"/>
              </a:spcBef>
              <a:buFontTx/>
              <a:buNone/>
            </a:pPr>
            <a:r>
              <a:rPr lang="pt-BR" altLang="pt-BR" sz="2800" b="1" dirty="0">
                <a:latin typeface="Arial" panose="020B0604020202020204" pitchFamily="34" charset="0"/>
              </a:rPr>
              <a:t>Lei 9.504/97- Lei das Eleições</a:t>
            </a:r>
          </a:p>
          <a:p>
            <a:pPr eaLnBrk="1" hangingPunct="1">
              <a:spcBef>
                <a:spcPct val="0"/>
              </a:spcBef>
              <a:buFontTx/>
              <a:buNone/>
            </a:pPr>
            <a:endParaRPr lang="pt-BR" altLang="pt-BR" sz="1800" b="1" dirty="0">
              <a:latin typeface="Arial" panose="020B0604020202020204" pitchFamily="34" charset="0"/>
            </a:endParaRPr>
          </a:p>
          <a:p>
            <a:pPr eaLnBrk="1" hangingPunct="1">
              <a:spcBef>
                <a:spcPct val="0"/>
              </a:spcBef>
              <a:buFontTx/>
              <a:buNone/>
            </a:pPr>
            <a:r>
              <a:rPr lang="pt-BR" altLang="pt-BR" sz="2800" b="1" dirty="0">
                <a:latin typeface="Arial" panose="020B0604020202020204" pitchFamily="34" charset="0"/>
              </a:rPr>
              <a:t>Lei 9.096/95- Partidos Políticos</a:t>
            </a:r>
          </a:p>
          <a:p>
            <a:pPr eaLnBrk="1" hangingPunct="1">
              <a:spcBef>
                <a:spcPct val="0"/>
              </a:spcBef>
              <a:buFontTx/>
              <a:buNone/>
            </a:pPr>
            <a:endParaRPr lang="pt-BR" altLang="pt-BR" sz="1800" b="1" dirty="0">
              <a:latin typeface="Arial" panose="020B0604020202020204" pitchFamily="34" charset="0"/>
            </a:endParaRPr>
          </a:p>
          <a:p>
            <a:pPr eaLnBrk="1" hangingPunct="1">
              <a:spcBef>
                <a:spcPct val="0"/>
              </a:spcBef>
              <a:buFontTx/>
              <a:buNone/>
            </a:pPr>
            <a:r>
              <a:rPr lang="pt-BR" altLang="pt-BR" sz="2800" b="1" dirty="0">
                <a:latin typeface="Arial" panose="020B0604020202020204" pitchFamily="34" charset="0"/>
              </a:rPr>
              <a:t>Lei 4.737/65- Código Eleitoral,  exceto  a                parte segunda</a:t>
            </a:r>
            <a:endParaRPr lang="pt-BR" dirty="0"/>
          </a:p>
          <a:p>
            <a:pPr marL="0" indent="0">
              <a:buNone/>
            </a:pPr>
            <a:endParaRPr lang="pt-BR" dirty="0"/>
          </a:p>
          <a:p>
            <a:endParaRPr lang="pt-BR" dirty="0"/>
          </a:p>
        </p:txBody>
      </p:sp>
    </p:spTree>
    <p:extLst>
      <p:ext uri="{BB962C8B-B14F-4D97-AF65-F5344CB8AC3E}">
        <p14:creationId xmlns:p14="http://schemas.microsoft.com/office/powerpoint/2010/main" val="415307332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4129</TotalTime>
  <Words>4778</Words>
  <Application>Microsoft Macintosh PowerPoint</Application>
  <PresentationFormat>Widescreen</PresentationFormat>
  <Paragraphs>434</Paragraphs>
  <Slides>61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61</vt:i4>
      </vt:variant>
    </vt:vector>
  </HeadingPairs>
  <TitlesOfParts>
    <vt:vector size="65" baseType="lpstr">
      <vt:lpstr>Arial</vt:lpstr>
      <vt:lpstr>Calibri</vt:lpstr>
      <vt:lpstr>Calibri Light</vt:lpstr>
      <vt:lpstr>Tema do Office</vt:lpstr>
      <vt:lpstr>Apresentação do PowerPoint</vt:lpstr>
      <vt:lpstr>Prof.Dr.Rogério Carlos Born</vt:lpstr>
      <vt:lpstr>Processo legislativo (art. 59, CR)</vt:lpstr>
      <vt:lpstr>Previsão Constitucional</vt:lpstr>
      <vt:lpstr>LEIS COMPLEMENTARES ELEITORAIS</vt:lpstr>
      <vt:lpstr>LEIS COMPLEMENTARES ELEITORAIS</vt:lpstr>
      <vt:lpstr>LEIS COMPLEMENTARES ELEITORAIS</vt:lpstr>
      <vt:lpstr>LEIS COMPLEMENTARES ELEITORAIS</vt:lpstr>
      <vt:lpstr>LEIS ORDINÁRIAS ELEITORAIS</vt:lpstr>
      <vt:lpstr>RESOLUÇÕES DO TSE</vt:lpstr>
      <vt:lpstr>RESOLUÇÕES DO TSE</vt:lpstr>
      <vt:lpstr>ABUSO DO PODER</vt:lpstr>
      <vt:lpstr>ABUSO DO PODER</vt:lpstr>
      <vt:lpstr>ABUSO DO PODER</vt:lpstr>
      <vt:lpstr>ABUSO DO PODER</vt:lpstr>
      <vt:lpstr>ABUSO DO PODER</vt:lpstr>
      <vt:lpstr>ABUSO DO PODER</vt:lpstr>
      <vt:lpstr>ABUSO DO PODER</vt:lpstr>
      <vt:lpstr>ABUSO DO PODER</vt:lpstr>
      <vt:lpstr>ABUSO DO PODER</vt:lpstr>
      <vt:lpstr>ABUSO DO PODER</vt:lpstr>
      <vt:lpstr>ABUSO DO PODER</vt:lpstr>
      <vt:lpstr>ABUSO DO PODER</vt:lpstr>
      <vt:lpstr>ABUSO DO PODER</vt:lpstr>
      <vt:lpstr>ARRECADAÇÃO E DA APLICAÇÃO DE RECURSOS</vt:lpstr>
      <vt:lpstr>ARRECADAÇÃO E DA APLICAÇÃO DE RECURSOS</vt:lpstr>
      <vt:lpstr>ARRECADAÇÃO E DA APLICAÇÃO DE RECURSOS</vt:lpstr>
      <vt:lpstr>ARRECADAÇÃO E DA APLICAÇÃO DE RECURSOS</vt:lpstr>
      <vt:lpstr>ARRECADAÇÃO E DA APLICAÇÃO DE RECURSOS</vt:lpstr>
      <vt:lpstr>ARRECADAÇÃO E DA APLICAÇÃO DE RECURSOS</vt:lpstr>
      <vt:lpstr>ARRECADAÇÃO E DA APLICAÇÃO DE RECURSOS</vt:lpstr>
      <vt:lpstr>ARRECADAÇÃO E DA APLICAÇÃO DE RECURSOS</vt:lpstr>
      <vt:lpstr>ARRECADAÇÃO E DA APLICAÇÃO DE RECURSOS</vt:lpstr>
      <vt:lpstr>ARRECADAÇÃO E DA APLICAÇÃO DE RECURSOS</vt:lpstr>
      <vt:lpstr>ARRECADAÇÃO E DA APLICAÇÃO DE RECURSOS</vt:lpstr>
      <vt:lpstr>ARRECADAÇÃO E DA APLICAÇÃO DE RECURSOS</vt:lpstr>
      <vt:lpstr>ARRECADAÇÃO E DA APLICAÇÃO DE RECURSOS</vt:lpstr>
      <vt:lpstr>ARRECADAÇÃO E DA APLICAÇÃO DE RECURSOS</vt:lpstr>
      <vt:lpstr>ARRECADAÇÃO E DA APLICAÇÃO DE RECURSOS</vt:lpstr>
      <vt:lpstr>ARRECADAÇÃO E DA APLICAÇÃO DE RECURSOS</vt:lpstr>
      <vt:lpstr>ARRECADAÇÃO E DA APLICAÇÃO DE RECURSOS</vt:lpstr>
      <vt:lpstr>PRESTAÇÃO DE CONTAS</vt:lpstr>
      <vt:lpstr>PRESTAÇÃO DE CONTAS</vt:lpstr>
      <vt:lpstr>PRESTAÇÃO DE CONTAS</vt:lpstr>
      <vt:lpstr>PRESTAÇÃO DE CONTAS</vt:lpstr>
      <vt:lpstr>CONDUTAS VEDADAS</vt:lpstr>
      <vt:lpstr>CONDUTAS VEDADAS</vt:lpstr>
      <vt:lpstr>CONDUTAS VEDADAS</vt:lpstr>
      <vt:lpstr>CONDUTAS VEDADAS</vt:lpstr>
      <vt:lpstr>CONDUTAS VEDADAS</vt:lpstr>
      <vt:lpstr>CONDUTAS VEDADAS</vt:lpstr>
      <vt:lpstr>CONDUTAS VEDADAS</vt:lpstr>
      <vt:lpstr>CONDUTAS VEDADAS</vt:lpstr>
      <vt:lpstr>CONDUTAS VEDADAS</vt:lpstr>
      <vt:lpstr>CONDUTAS VEDADAS</vt:lpstr>
      <vt:lpstr>CONDUTAS VEDADAS</vt:lpstr>
      <vt:lpstr>CONDUTAS VEDADAS</vt:lpstr>
      <vt:lpstr>CONDUTAS VEDADAS</vt:lpstr>
      <vt:lpstr>CONDUTAS VEDADAS</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Andrade Chaves Gois</dc:creator>
  <cp:lastModifiedBy>Rogério Carlos Born</cp:lastModifiedBy>
  <cp:revision>18</cp:revision>
  <dcterms:created xsi:type="dcterms:W3CDTF">2022-04-18T17:48:52Z</dcterms:created>
  <dcterms:modified xsi:type="dcterms:W3CDTF">2026-01-13T17:11:35Z</dcterms:modified>
</cp:coreProperties>
</file>